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304" r:id="rId2"/>
    <p:sldId id="273" r:id="rId3"/>
    <p:sldId id="272" r:id="rId4"/>
    <p:sldId id="274" r:id="rId5"/>
    <p:sldId id="275" r:id="rId6"/>
    <p:sldId id="306" r:id="rId7"/>
    <p:sldId id="277" r:id="rId8"/>
    <p:sldId id="276" r:id="rId9"/>
    <p:sldId id="278" r:id="rId10"/>
    <p:sldId id="279" r:id="rId11"/>
    <p:sldId id="281" r:id="rId12"/>
    <p:sldId id="280" r:id="rId13"/>
    <p:sldId id="282" r:id="rId14"/>
    <p:sldId id="283" r:id="rId15"/>
    <p:sldId id="284" r:id="rId16"/>
    <p:sldId id="285" r:id="rId17"/>
    <p:sldId id="286" r:id="rId18"/>
    <p:sldId id="289" r:id="rId19"/>
    <p:sldId id="287" r:id="rId20"/>
    <p:sldId id="300" r:id="rId21"/>
    <p:sldId id="290" r:id="rId22"/>
    <p:sldId id="292" r:id="rId23"/>
    <p:sldId id="291" r:id="rId24"/>
    <p:sldId id="293" r:id="rId25"/>
    <p:sldId id="294" r:id="rId26"/>
    <p:sldId id="295" r:id="rId27"/>
    <p:sldId id="296" r:id="rId28"/>
    <p:sldId id="301" r:id="rId29"/>
    <p:sldId id="302" r:id="rId30"/>
    <p:sldId id="265" r:id="rId31"/>
    <p:sldId id="297" r:id="rId32"/>
    <p:sldId id="298" r:id="rId33"/>
    <p:sldId id="299" r:id="rId34"/>
    <p:sldId id="303" r:id="rId35"/>
    <p:sldId id="305" r:id="rId36"/>
  </p:sldIdLst>
  <p:sldSz cx="10972800" cy="5943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8B602AF-6E86-454E-88B3-00F1C70C2588}">
          <p14:sldIdLst>
            <p14:sldId id="304"/>
            <p14:sldId id="273"/>
            <p14:sldId id="272"/>
            <p14:sldId id="274"/>
            <p14:sldId id="275"/>
            <p14:sldId id="306"/>
            <p14:sldId id="277"/>
            <p14:sldId id="276"/>
            <p14:sldId id="278"/>
            <p14:sldId id="279"/>
            <p14:sldId id="281"/>
            <p14:sldId id="280"/>
            <p14:sldId id="282"/>
            <p14:sldId id="283"/>
            <p14:sldId id="284"/>
            <p14:sldId id="285"/>
            <p14:sldId id="286"/>
            <p14:sldId id="289"/>
            <p14:sldId id="287"/>
            <p14:sldId id="300"/>
            <p14:sldId id="290"/>
            <p14:sldId id="292"/>
            <p14:sldId id="291"/>
            <p14:sldId id="293"/>
            <p14:sldId id="294"/>
            <p14:sldId id="295"/>
            <p14:sldId id="296"/>
            <p14:sldId id="301"/>
            <p14:sldId id="302"/>
            <p14:sldId id="265"/>
            <p14:sldId id="297"/>
            <p14:sldId id="298"/>
            <p14:sldId id="299"/>
            <p14:sldId id="303"/>
            <p14:sldId id="30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7609" autoAdjust="0"/>
  </p:normalViewPr>
  <p:slideViewPr>
    <p:cSldViewPr>
      <p:cViewPr>
        <p:scale>
          <a:sx n="75" d="100"/>
          <a:sy n="75" d="100"/>
        </p:scale>
        <p:origin x="-792" y="-72"/>
      </p:cViewPr>
      <p:guideLst>
        <p:guide orient="horz" pos="1872"/>
        <p:guide pos="3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0465F8-0BA7-4984-BB6B-900490DD0E9C}" type="datetimeFigureOut">
              <a:rPr lang="en-US" smtClean="0"/>
              <a:t>12/21/2016</a:t>
            </a:fld>
            <a:endParaRPr lang="en-US"/>
          </a:p>
        </p:txBody>
      </p:sp>
      <p:sp>
        <p:nvSpPr>
          <p:cNvPr id="4" name="Slide Image Placeholder 3"/>
          <p:cNvSpPr>
            <a:spLocks noGrp="1" noRot="1" noChangeAspect="1"/>
          </p:cNvSpPr>
          <p:nvPr>
            <p:ph type="sldImg" idx="2"/>
          </p:nvPr>
        </p:nvSpPr>
        <p:spPr>
          <a:xfrm>
            <a:off x="265113" y="685800"/>
            <a:ext cx="63277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FED565-5249-43E6-87F0-C16325FA1EA2}" type="slidenum">
              <a:rPr lang="en-US" smtClean="0"/>
              <a:t>‹#›</a:t>
            </a:fld>
            <a:endParaRPr lang="en-US"/>
          </a:p>
        </p:txBody>
      </p:sp>
    </p:spTree>
    <p:extLst>
      <p:ext uri="{BB962C8B-B14F-4D97-AF65-F5344CB8AC3E}">
        <p14:creationId xmlns:p14="http://schemas.microsoft.com/office/powerpoint/2010/main" val="17197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Teacher may</a:t>
            </a:r>
            <a:r>
              <a:rPr lang="en-US" baseline="0" dirty="0" smtClean="0"/>
              <a:t> read the instructions carefully before going to the class.</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1</a:t>
            </a:fld>
            <a:endParaRPr lang="en-US"/>
          </a:p>
        </p:txBody>
      </p:sp>
    </p:spTree>
    <p:extLst>
      <p:ext uri="{BB962C8B-B14F-4D97-AF65-F5344CB8AC3E}">
        <p14:creationId xmlns:p14="http://schemas.microsoft.com/office/powerpoint/2010/main" val="1914896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A short life history of Michael. </a:t>
            </a:r>
            <a:r>
              <a:rPr lang="en-US" i="1" dirty="0" smtClean="0">
                <a:solidFill>
                  <a:srgbClr val="7030A0"/>
                </a:solidFill>
              </a:rPr>
              <a:t>Henrietta</a:t>
            </a:r>
            <a:r>
              <a:rPr lang="en-US" baseline="0" dirty="0" smtClean="0"/>
              <a:t> is hyperlinked. You can show </a:t>
            </a:r>
            <a:r>
              <a:rPr lang="en-US" i="1" baseline="0" dirty="0" smtClean="0"/>
              <a:t>Henrietta</a:t>
            </a:r>
            <a:r>
              <a:rPr lang="en-US" baseline="0" dirty="0" smtClean="0"/>
              <a:t> clicking the word.</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10</a:t>
            </a:fld>
            <a:endParaRPr lang="en-US"/>
          </a:p>
        </p:txBody>
      </p:sp>
    </p:spTree>
    <p:extLst>
      <p:ext uri="{BB962C8B-B14F-4D97-AF65-F5344CB8AC3E}">
        <p14:creationId xmlns:p14="http://schemas.microsoft.com/office/powerpoint/2010/main" val="3973166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His thinking since adolescence.</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11</a:t>
            </a:fld>
            <a:endParaRPr lang="en-US"/>
          </a:p>
        </p:txBody>
      </p:sp>
    </p:spTree>
    <p:extLst>
      <p:ext uri="{BB962C8B-B14F-4D97-AF65-F5344CB8AC3E}">
        <p14:creationId xmlns:p14="http://schemas.microsoft.com/office/powerpoint/2010/main" val="4111649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He was led to English by Byron.</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12</a:t>
            </a:fld>
            <a:endParaRPr lang="en-US"/>
          </a:p>
        </p:txBody>
      </p:sp>
    </p:spTree>
    <p:extLst>
      <p:ext uri="{BB962C8B-B14F-4D97-AF65-F5344CB8AC3E}">
        <p14:creationId xmlns:p14="http://schemas.microsoft.com/office/powerpoint/2010/main" val="2071150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(Europe ,red rectangle</a:t>
            </a:r>
            <a:r>
              <a:rPr lang="en-US" baseline="0" dirty="0" smtClean="0"/>
              <a:t> box and red France are triggered) Click Europe, then red box, then blank click and see France in red, then click in red France.</a:t>
            </a:r>
            <a:r>
              <a:rPr lang="bn-IN" baseline="0" dirty="0" smtClean="0"/>
              <a:t> </a:t>
            </a:r>
            <a:r>
              <a:rPr lang="en-US" dirty="0" smtClean="0">
                <a:latin typeface="NikoshBAN" pitchFamily="2" charset="0"/>
                <a:cs typeface="NikoshBAN" pitchFamily="2" charset="0"/>
              </a:rPr>
              <a:t>(</a:t>
            </a:r>
            <a:r>
              <a:rPr lang="bn-IN" dirty="0" smtClean="0">
                <a:latin typeface="NikoshBAN" pitchFamily="2" charset="0"/>
                <a:cs typeface="NikoshBAN" pitchFamily="2" charset="0"/>
              </a:rPr>
              <a:t>বাংলায়</a:t>
            </a:r>
            <a:r>
              <a:rPr lang="bn-IN" baseline="0" dirty="0" smtClean="0">
                <a:latin typeface="NikoshBAN" pitchFamily="2" charset="0"/>
                <a:cs typeface="NikoshBAN" pitchFamily="2" charset="0"/>
              </a:rPr>
              <a:t> </a:t>
            </a:r>
            <a:r>
              <a:rPr lang="en-US" baseline="0" dirty="0" smtClean="0">
                <a:latin typeface="NikoshBAN" pitchFamily="2" charset="0"/>
                <a:cs typeface="NikoshBAN" pitchFamily="2" charset="0"/>
              </a:rPr>
              <a:t>Versailles</a:t>
            </a:r>
            <a:r>
              <a:rPr lang="bn-IN" baseline="0" dirty="0" smtClean="0">
                <a:latin typeface="NikoshBAN" pitchFamily="2" charset="0"/>
                <a:cs typeface="NikoshBAN" pitchFamily="2" charset="0"/>
              </a:rPr>
              <a:t>-কে ভার্সাই নগরী বলা হয়)।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53FED565-5249-43E6-87F0-C16325FA1EA2}" type="slidenum">
              <a:rPr lang="en-US" smtClean="0"/>
              <a:t>13</a:t>
            </a:fld>
            <a:endParaRPr lang="en-US"/>
          </a:p>
        </p:txBody>
      </p:sp>
    </p:spTree>
    <p:extLst>
      <p:ext uri="{BB962C8B-B14F-4D97-AF65-F5344CB8AC3E}">
        <p14:creationId xmlns:p14="http://schemas.microsoft.com/office/powerpoint/2010/main" val="3727405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After going to Europe Michael started composing his works living in this city. (</a:t>
            </a:r>
            <a:r>
              <a:rPr lang="bn-IN" dirty="0" smtClean="0">
                <a:latin typeface="NikoshBAN" pitchFamily="2" charset="0"/>
                <a:cs typeface="NikoshBAN" pitchFamily="2" charset="0"/>
              </a:rPr>
              <a:t>বাংলায়</a:t>
            </a:r>
            <a:r>
              <a:rPr lang="bn-IN" baseline="0" dirty="0" smtClean="0">
                <a:latin typeface="NikoshBAN" pitchFamily="2" charset="0"/>
                <a:cs typeface="NikoshBAN" pitchFamily="2" charset="0"/>
              </a:rPr>
              <a:t> এই শহরকে ভার্সাই নগরী বলা হয়</a:t>
            </a:r>
            <a:r>
              <a:rPr lang="bn-IN" baseline="0" dirty="0" smtClean="0"/>
              <a:t>)। </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14</a:t>
            </a:fld>
            <a:endParaRPr lang="en-US"/>
          </a:p>
        </p:txBody>
      </p:sp>
    </p:spTree>
    <p:extLst>
      <p:ext uri="{BB962C8B-B14F-4D97-AF65-F5344CB8AC3E}">
        <p14:creationId xmlns:p14="http://schemas.microsoft.com/office/powerpoint/2010/main" val="2404363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Michael got no positive feed back from Europe</a:t>
            </a:r>
            <a:r>
              <a:rPr lang="en-US" baseline="0" dirty="0" smtClean="0"/>
              <a:t> as an English writer and he got frustrated.</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15</a:t>
            </a:fld>
            <a:endParaRPr lang="en-US"/>
          </a:p>
        </p:txBody>
      </p:sp>
    </p:spTree>
    <p:extLst>
      <p:ext uri="{BB962C8B-B14F-4D97-AF65-F5344CB8AC3E}">
        <p14:creationId xmlns:p14="http://schemas.microsoft.com/office/powerpoint/2010/main" val="3991772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Michael failed in English, he became frustrated and came back to Bengal do something exceptional in Bengali. He composed ‘</a:t>
            </a:r>
            <a:r>
              <a:rPr lang="en-US" baseline="0" dirty="0" err="1" smtClean="0"/>
              <a:t>Kaopotaksha</a:t>
            </a:r>
            <a:r>
              <a:rPr lang="en-US" baseline="0" dirty="0" smtClean="0"/>
              <a:t> </a:t>
            </a:r>
            <a:r>
              <a:rPr lang="en-US" baseline="0" dirty="0" err="1" smtClean="0"/>
              <a:t>Nad</a:t>
            </a:r>
            <a:r>
              <a:rPr lang="en-US" baseline="0" dirty="0" smtClean="0"/>
              <a:t>’. (Sonnet-</a:t>
            </a:r>
            <a:r>
              <a:rPr lang="bn-IN" baseline="0" dirty="0" smtClean="0"/>
              <a:t>চতুর্দশপদী কবিতা</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16</a:t>
            </a:fld>
            <a:endParaRPr lang="en-US"/>
          </a:p>
        </p:txBody>
      </p:sp>
    </p:spTree>
    <p:extLst>
      <p:ext uri="{BB962C8B-B14F-4D97-AF65-F5344CB8AC3E}">
        <p14:creationId xmlns:p14="http://schemas.microsoft.com/office/powerpoint/2010/main" val="2498049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Writing this poem he recovered his frustration and forgot the bitter experience of Europe.</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17</a:t>
            </a:fld>
            <a:endParaRPr lang="en-US"/>
          </a:p>
        </p:txBody>
      </p:sp>
    </p:spTree>
    <p:extLst>
      <p:ext uri="{BB962C8B-B14F-4D97-AF65-F5344CB8AC3E}">
        <p14:creationId xmlns:p14="http://schemas.microsoft.com/office/powerpoint/2010/main" val="1976735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bn-IN" dirty="0" smtClean="0"/>
              <a:t>‘</a:t>
            </a:r>
            <a:r>
              <a:rPr lang="en-US" dirty="0" err="1" smtClean="0"/>
              <a:t>Meghnad</a:t>
            </a:r>
            <a:r>
              <a:rPr lang="en-US" dirty="0" smtClean="0"/>
              <a:t> </a:t>
            </a:r>
            <a:r>
              <a:rPr lang="en-US" dirty="0" err="1" smtClean="0"/>
              <a:t>Badh</a:t>
            </a:r>
            <a:r>
              <a:rPr lang="en-US" dirty="0" smtClean="0"/>
              <a:t> </a:t>
            </a:r>
            <a:r>
              <a:rPr lang="en-US" dirty="0" err="1" smtClean="0"/>
              <a:t>Kabya</a:t>
            </a:r>
            <a:r>
              <a:rPr lang="bn-IN" dirty="0" smtClean="0"/>
              <a:t>’ </a:t>
            </a:r>
            <a:r>
              <a:rPr lang="en-US" dirty="0" smtClean="0"/>
              <a:t> is the greatest works </a:t>
            </a:r>
            <a:r>
              <a:rPr lang="en-US" dirty="0" smtClean="0">
                <a:latin typeface="NikoshBAN" pitchFamily="2" charset="0"/>
                <a:cs typeface="NikoshBAN" pitchFamily="2" charset="0"/>
              </a:rPr>
              <a:t>(</a:t>
            </a:r>
            <a:r>
              <a:rPr lang="bn-IN" dirty="0" smtClean="0">
                <a:latin typeface="NikoshBAN" pitchFamily="2" charset="0"/>
                <a:cs typeface="NikoshBAN" pitchFamily="2" charset="0"/>
              </a:rPr>
              <a:t>রচনা)</a:t>
            </a:r>
            <a:r>
              <a:rPr lang="en-US" dirty="0" smtClean="0">
                <a:latin typeface="NikoshBAN" pitchFamily="2" charset="0"/>
                <a:cs typeface="NikoshBAN" pitchFamily="2" charset="0"/>
              </a:rPr>
              <a:t> </a:t>
            </a:r>
            <a:r>
              <a:rPr lang="en-US" dirty="0" smtClean="0"/>
              <a:t>of Michael that has made him immortal</a:t>
            </a:r>
            <a:r>
              <a:rPr lang="en-US" baseline="0" dirty="0" smtClean="0"/>
              <a:t> in Bengali literature.</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18</a:t>
            </a:fld>
            <a:endParaRPr lang="en-US"/>
          </a:p>
        </p:txBody>
      </p:sp>
    </p:spTree>
    <p:extLst>
      <p:ext uri="{BB962C8B-B14F-4D97-AF65-F5344CB8AC3E}">
        <p14:creationId xmlns:p14="http://schemas.microsoft.com/office/powerpoint/2010/main" val="2183219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Bengal is triggered. Click Bengal to see a beautiful picture. By this slide it is meant ‘Return of the native’.</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19</a:t>
            </a:fld>
            <a:endParaRPr lang="en-US"/>
          </a:p>
        </p:txBody>
      </p:sp>
    </p:spTree>
    <p:extLst>
      <p:ext uri="{BB962C8B-B14F-4D97-AF65-F5344CB8AC3E}">
        <p14:creationId xmlns:p14="http://schemas.microsoft.com/office/powerpoint/2010/main" val="1750447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Welcome slide. Teacher may change it .</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2</a:t>
            </a:fld>
            <a:endParaRPr lang="en-US"/>
          </a:p>
        </p:txBody>
      </p:sp>
    </p:spTree>
    <p:extLst>
      <p:ext uri="{BB962C8B-B14F-4D97-AF65-F5344CB8AC3E}">
        <p14:creationId xmlns:p14="http://schemas.microsoft.com/office/powerpoint/2010/main" val="2920507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Before presentation, you are cordially requested to see the slides in normal mood.</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20</a:t>
            </a:fld>
            <a:endParaRPr lang="en-US"/>
          </a:p>
        </p:txBody>
      </p:sp>
    </p:spTree>
    <p:extLst>
      <p:ext uri="{BB962C8B-B14F-4D97-AF65-F5344CB8AC3E}">
        <p14:creationId xmlns:p14="http://schemas.microsoft.com/office/powerpoint/2010/main" val="2129559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word is available. First</a:t>
            </a:r>
            <a:r>
              <a:rPr lang="en-US" baseline="0" dirty="0" smtClean="0"/>
              <a:t> ask the meaning, then click in blank space and show the picture, then click on the picture to show the sentence, at last you can click on the triggered word to show the meaning.</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21</a:t>
            </a:fld>
            <a:endParaRPr lang="en-US"/>
          </a:p>
        </p:txBody>
      </p:sp>
    </p:spTree>
    <p:extLst>
      <p:ext uri="{BB962C8B-B14F-4D97-AF65-F5344CB8AC3E}">
        <p14:creationId xmlns:p14="http://schemas.microsoft.com/office/powerpoint/2010/main" val="666182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word is available. First</a:t>
            </a:r>
            <a:r>
              <a:rPr lang="en-US" baseline="0" dirty="0" smtClean="0"/>
              <a:t> ask the meaning, then click in blank space and show the picture, then click on the picture to show the sentence, at last you can click on the triggered word to show the meaning.</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22</a:t>
            </a:fld>
            <a:endParaRPr lang="en-US"/>
          </a:p>
        </p:txBody>
      </p:sp>
    </p:spTree>
    <p:extLst>
      <p:ext uri="{BB962C8B-B14F-4D97-AF65-F5344CB8AC3E}">
        <p14:creationId xmlns:p14="http://schemas.microsoft.com/office/powerpoint/2010/main" val="2777823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word is available. First</a:t>
            </a:r>
            <a:r>
              <a:rPr lang="en-US" baseline="0" dirty="0" smtClean="0"/>
              <a:t> ask the meaning, then click in blank space and show the picture, then click on the picture to show the sentence, at last you can click on the triggered word to show the meaning.</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23</a:t>
            </a:fld>
            <a:endParaRPr lang="en-US"/>
          </a:p>
        </p:txBody>
      </p:sp>
    </p:spTree>
    <p:extLst>
      <p:ext uri="{BB962C8B-B14F-4D97-AF65-F5344CB8AC3E}">
        <p14:creationId xmlns:p14="http://schemas.microsoft.com/office/powerpoint/2010/main" val="1057936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word is available. First</a:t>
            </a:r>
            <a:r>
              <a:rPr lang="en-US" baseline="0" dirty="0" smtClean="0"/>
              <a:t> ask the meaning, then click in blank space and show the picture, then click on the picture to show the sentence, at last you can click on the triggered word to show the meaning.</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24</a:t>
            </a:fld>
            <a:endParaRPr lang="en-US"/>
          </a:p>
        </p:txBody>
      </p:sp>
    </p:spTree>
    <p:extLst>
      <p:ext uri="{BB962C8B-B14F-4D97-AF65-F5344CB8AC3E}">
        <p14:creationId xmlns:p14="http://schemas.microsoft.com/office/powerpoint/2010/main" val="4221839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word is available. First</a:t>
            </a:r>
            <a:r>
              <a:rPr lang="en-US" baseline="0" dirty="0" smtClean="0"/>
              <a:t> ask the meaning, then click in blank space and show the picture, then click on the picture to show the sentence, at last you can click on the triggered word to show the meaning.</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25</a:t>
            </a:fld>
            <a:endParaRPr lang="en-US"/>
          </a:p>
        </p:txBody>
      </p:sp>
    </p:spTree>
    <p:extLst>
      <p:ext uri="{BB962C8B-B14F-4D97-AF65-F5344CB8AC3E}">
        <p14:creationId xmlns:p14="http://schemas.microsoft.com/office/powerpoint/2010/main" val="481504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word is available. First</a:t>
            </a:r>
            <a:r>
              <a:rPr lang="en-US" baseline="0" dirty="0" smtClean="0"/>
              <a:t> ask the meaning, then click in blank space and show the picture, then click on the picture to show the sentence, at last you can click on the triggered word to show the meaning.</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26</a:t>
            </a:fld>
            <a:endParaRPr lang="en-US"/>
          </a:p>
        </p:txBody>
      </p:sp>
    </p:spTree>
    <p:extLst>
      <p:ext uri="{BB962C8B-B14F-4D97-AF65-F5344CB8AC3E}">
        <p14:creationId xmlns:p14="http://schemas.microsoft.com/office/powerpoint/2010/main" val="2868865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word is available. First</a:t>
            </a:r>
            <a:r>
              <a:rPr lang="en-US" baseline="0" dirty="0" smtClean="0"/>
              <a:t> ask the meaning, then click in blank space and show the picture, then click on the picture to show the sentence, at last you can click on the triggered word to show the meaning.</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27</a:t>
            </a:fld>
            <a:endParaRPr lang="en-US"/>
          </a:p>
        </p:txBody>
      </p:sp>
    </p:spTree>
    <p:extLst>
      <p:ext uri="{BB962C8B-B14F-4D97-AF65-F5344CB8AC3E}">
        <p14:creationId xmlns:p14="http://schemas.microsoft.com/office/powerpoint/2010/main" val="19890343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word is available. First</a:t>
            </a:r>
            <a:r>
              <a:rPr lang="en-US" baseline="0" dirty="0" smtClean="0"/>
              <a:t> ask the meaning, then click in blank space and show the picture, then click on the picture to show the sentence, at last you can click on the triggered word to show the meaning.</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28</a:t>
            </a:fld>
            <a:endParaRPr lang="en-US"/>
          </a:p>
        </p:txBody>
      </p:sp>
    </p:spTree>
    <p:extLst>
      <p:ext uri="{BB962C8B-B14F-4D97-AF65-F5344CB8AC3E}">
        <p14:creationId xmlns:p14="http://schemas.microsoft.com/office/powerpoint/2010/main" val="1935042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Just to continue relation with the text book, teacher may conduct manually from slide No 28-33.</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29</a:t>
            </a:fld>
            <a:endParaRPr lang="en-US"/>
          </a:p>
        </p:txBody>
      </p:sp>
    </p:spTree>
    <p:extLst>
      <p:ext uri="{BB962C8B-B14F-4D97-AF65-F5344CB8AC3E}">
        <p14:creationId xmlns:p14="http://schemas.microsoft.com/office/powerpoint/2010/main" val="1463090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Introduction of teacher &amp; Class.</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3</a:t>
            </a:fld>
            <a:endParaRPr lang="en-US"/>
          </a:p>
        </p:txBody>
      </p:sp>
    </p:spTree>
    <p:extLst>
      <p:ext uri="{BB962C8B-B14F-4D97-AF65-F5344CB8AC3E}">
        <p14:creationId xmlns:p14="http://schemas.microsoft.com/office/powerpoint/2010/main" val="3465427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smtClean="0"/>
              <a:t>Teacher may ask the learners to open their text books to read silently to answer</a:t>
            </a:r>
            <a:r>
              <a:rPr lang="en-US" baseline="0" dirty="0" smtClean="0"/>
              <a:t> the questions in section B C &amp; D. Text in the slide may be helpful to the teacher in any purpose. It is not mandatory to show it in the class.</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30</a:t>
            </a:fld>
            <a:endParaRPr lang="en-US"/>
          </a:p>
        </p:txBody>
      </p:sp>
    </p:spTree>
    <p:extLst>
      <p:ext uri="{BB962C8B-B14F-4D97-AF65-F5344CB8AC3E}">
        <p14:creationId xmlns:p14="http://schemas.microsoft.com/office/powerpoint/2010/main" val="23338566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Text item. Teacher may go according to the text.</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31</a:t>
            </a:fld>
            <a:endParaRPr lang="en-US"/>
          </a:p>
        </p:txBody>
      </p:sp>
    </p:spTree>
    <p:extLst>
      <p:ext uri="{BB962C8B-B14F-4D97-AF65-F5344CB8AC3E}">
        <p14:creationId xmlns:p14="http://schemas.microsoft.com/office/powerpoint/2010/main" val="37342941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Text item. Teacher may go according to the text.</a:t>
            </a:r>
          </a:p>
          <a:p>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32</a:t>
            </a:fld>
            <a:endParaRPr lang="en-US"/>
          </a:p>
        </p:txBody>
      </p:sp>
    </p:spTree>
    <p:extLst>
      <p:ext uri="{BB962C8B-B14F-4D97-AF65-F5344CB8AC3E}">
        <p14:creationId xmlns:p14="http://schemas.microsoft.com/office/powerpoint/2010/main" val="41637807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Text item. Teacher may go according to the text.</a:t>
            </a:r>
          </a:p>
          <a:p>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33</a:t>
            </a:fld>
            <a:endParaRPr lang="en-US"/>
          </a:p>
        </p:txBody>
      </p:sp>
    </p:spTree>
    <p:extLst>
      <p:ext uri="{BB962C8B-B14F-4D97-AF65-F5344CB8AC3E}">
        <p14:creationId xmlns:p14="http://schemas.microsoft.com/office/powerpoint/2010/main" val="42398564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Ending slide.</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34</a:t>
            </a:fld>
            <a:endParaRPr lang="en-US"/>
          </a:p>
        </p:txBody>
      </p:sp>
    </p:spTree>
    <p:extLst>
      <p:ext uri="{BB962C8B-B14F-4D97-AF65-F5344CB8AC3E}">
        <p14:creationId xmlns:p14="http://schemas.microsoft.com/office/powerpoint/2010/main" val="4508621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In the third click you will see  a play button. Click on the play</a:t>
            </a:r>
            <a:r>
              <a:rPr lang="en-US" baseline="0" dirty="0" smtClean="0"/>
              <a:t> button to return slide No.11.</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35</a:t>
            </a:fld>
            <a:endParaRPr lang="en-US"/>
          </a:p>
        </p:txBody>
      </p:sp>
    </p:spTree>
    <p:extLst>
      <p:ext uri="{BB962C8B-B14F-4D97-AF65-F5344CB8AC3E}">
        <p14:creationId xmlns:p14="http://schemas.microsoft.com/office/powerpoint/2010/main" val="1824478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Leading to lesson declaration.</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4</a:t>
            </a:fld>
            <a:endParaRPr lang="en-US"/>
          </a:p>
        </p:txBody>
      </p:sp>
    </p:spTree>
    <p:extLst>
      <p:ext uri="{BB962C8B-B14F-4D97-AF65-F5344CB8AC3E}">
        <p14:creationId xmlns:p14="http://schemas.microsoft.com/office/powerpoint/2010/main" val="2169843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Lesson declaration.</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5</a:t>
            </a:fld>
            <a:endParaRPr lang="en-US"/>
          </a:p>
        </p:txBody>
      </p:sp>
    </p:spTree>
    <p:extLst>
      <p:ext uri="{BB962C8B-B14F-4D97-AF65-F5344CB8AC3E}">
        <p14:creationId xmlns:p14="http://schemas.microsoft.com/office/powerpoint/2010/main" val="2790628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All the four skills of English will be focused.</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6</a:t>
            </a:fld>
            <a:endParaRPr lang="en-US"/>
          </a:p>
        </p:txBody>
      </p:sp>
    </p:spTree>
    <p:extLst>
      <p:ext uri="{BB962C8B-B14F-4D97-AF65-F5344CB8AC3E}">
        <p14:creationId xmlns:p14="http://schemas.microsoft.com/office/powerpoint/2010/main" val="3842293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Leading to topic.</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7</a:t>
            </a:fld>
            <a:endParaRPr lang="en-US"/>
          </a:p>
        </p:txBody>
      </p:sp>
    </p:spTree>
    <p:extLst>
      <p:ext uri="{BB962C8B-B14F-4D97-AF65-F5344CB8AC3E}">
        <p14:creationId xmlns:p14="http://schemas.microsoft.com/office/powerpoint/2010/main" val="3306751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Introduction of</a:t>
            </a:r>
            <a:r>
              <a:rPr lang="en-US" baseline="0" dirty="0" smtClean="0"/>
              <a:t> Michael </a:t>
            </a:r>
            <a:r>
              <a:rPr lang="en-US" baseline="0" dirty="0" err="1" smtClean="0"/>
              <a:t>Madhusudan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8</a:t>
            </a:fld>
            <a:endParaRPr lang="en-US"/>
          </a:p>
        </p:txBody>
      </p:sp>
    </p:spTree>
    <p:extLst>
      <p:ext uri="{BB962C8B-B14F-4D97-AF65-F5344CB8AC3E}">
        <p14:creationId xmlns:p14="http://schemas.microsoft.com/office/powerpoint/2010/main" val="1245857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err="1" smtClean="0"/>
              <a:t>Madhusudan</a:t>
            </a:r>
            <a:r>
              <a:rPr lang="en-US" dirty="0" smtClean="0"/>
              <a:t> at a glance.</a:t>
            </a:r>
            <a:endParaRPr lang="en-US" dirty="0"/>
          </a:p>
        </p:txBody>
      </p:sp>
      <p:sp>
        <p:nvSpPr>
          <p:cNvPr id="4" name="Slide Number Placeholder 3"/>
          <p:cNvSpPr>
            <a:spLocks noGrp="1"/>
          </p:cNvSpPr>
          <p:nvPr>
            <p:ph type="sldNum" sz="quarter" idx="10"/>
          </p:nvPr>
        </p:nvSpPr>
        <p:spPr/>
        <p:txBody>
          <a:bodyPr/>
          <a:lstStyle/>
          <a:p>
            <a:fld id="{53FED565-5249-43E6-87F0-C16325FA1EA2}" type="slidenum">
              <a:rPr lang="en-US" smtClean="0"/>
              <a:t>9</a:t>
            </a:fld>
            <a:endParaRPr lang="en-US"/>
          </a:p>
        </p:txBody>
      </p:sp>
    </p:spTree>
    <p:extLst>
      <p:ext uri="{BB962C8B-B14F-4D97-AF65-F5344CB8AC3E}">
        <p14:creationId xmlns:p14="http://schemas.microsoft.com/office/powerpoint/2010/main" val="2897529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1846372"/>
            <a:ext cx="9326880" cy="1274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645920" y="3368040"/>
            <a:ext cx="7680960" cy="151892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F5E1B0-8899-4EF1-A574-6493D69A1D34}" type="datetime1">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27226-B2DA-46EC-8F7B-3176FBF1FC80}" type="slidenum">
              <a:rPr lang="en-US" smtClean="0"/>
              <a:t>‹#›</a:t>
            </a:fld>
            <a:endParaRPr lang="en-US"/>
          </a:p>
        </p:txBody>
      </p:sp>
    </p:spTree>
    <p:extLst>
      <p:ext uri="{BB962C8B-B14F-4D97-AF65-F5344CB8AC3E}">
        <p14:creationId xmlns:p14="http://schemas.microsoft.com/office/powerpoint/2010/main" val="4004362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781688-3D04-4982-9135-F9B96D1629DF}" type="datetime1">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27226-B2DA-46EC-8F7B-3176FBF1FC80}" type="slidenum">
              <a:rPr lang="en-US" smtClean="0"/>
              <a:t>‹#›</a:t>
            </a:fld>
            <a:endParaRPr lang="en-US"/>
          </a:p>
        </p:txBody>
      </p:sp>
    </p:spTree>
    <p:extLst>
      <p:ext uri="{BB962C8B-B14F-4D97-AF65-F5344CB8AC3E}">
        <p14:creationId xmlns:p14="http://schemas.microsoft.com/office/powerpoint/2010/main" val="214933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238023"/>
            <a:ext cx="2468880" cy="507132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8640" y="238023"/>
            <a:ext cx="7223760" cy="50713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7FDCDD-0038-4D07-A9D8-96B27BFE5CD5}" type="datetime1">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27226-B2DA-46EC-8F7B-3176FBF1FC80}" type="slidenum">
              <a:rPr lang="en-US" smtClean="0"/>
              <a:t>‹#›</a:t>
            </a:fld>
            <a:endParaRPr lang="en-US"/>
          </a:p>
        </p:txBody>
      </p:sp>
    </p:spTree>
    <p:extLst>
      <p:ext uri="{BB962C8B-B14F-4D97-AF65-F5344CB8AC3E}">
        <p14:creationId xmlns:p14="http://schemas.microsoft.com/office/powerpoint/2010/main" val="142970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568EAC-ECA0-499F-915E-44A302F7C147}" type="datetime1">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27226-B2DA-46EC-8F7B-3176FBF1FC80}" type="slidenum">
              <a:rPr lang="en-US" smtClean="0"/>
              <a:t>‹#›</a:t>
            </a:fld>
            <a:endParaRPr lang="en-US"/>
          </a:p>
        </p:txBody>
      </p:sp>
    </p:spTree>
    <p:extLst>
      <p:ext uri="{BB962C8B-B14F-4D97-AF65-F5344CB8AC3E}">
        <p14:creationId xmlns:p14="http://schemas.microsoft.com/office/powerpoint/2010/main" val="3311352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3819316"/>
            <a:ext cx="9326880" cy="118046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66776" y="2519151"/>
            <a:ext cx="9326880" cy="130016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4548C1-9D5A-4274-9C54-DCF695E5F6B8}" type="datetime1">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27226-B2DA-46EC-8F7B-3176FBF1FC80}" type="slidenum">
              <a:rPr lang="en-US" smtClean="0"/>
              <a:t>‹#›</a:t>
            </a:fld>
            <a:endParaRPr lang="en-US"/>
          </a:p>
        </p:txBody>
      </p:sp>
    </p:spTree>
    <p:extLst>
      <p:ext uri="{BB962C8B-B14F-4D97-AF65-F5344CB8AC3E}">
        <p14:creationId xmlns:p14="http://schemas.microsoft.com/office/powerpoint/2010/main" val="3944085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 y="1386843"/>
            <a:ext cx="4846320" cy="39225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7840" y="1386843"/>
            <a:ext cx="4846320" cy="39225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843C00-2049-4651-A2A4-C4E97EBE21FC}" type="datetime1">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27226-B2DA-46EC-8F7B-3176FBF1FC80}" type="slidenum">
              <a:rPr lang="en-US" smtClean="0"/>
              <a:t>‹#›</a:t>
            </a:fld>
            <a:endParaRPr lang="en-US"/>
          </a:p>
        </p:txBody>
      </p:sp>
    </p:spTree>
    <p:extLst>
      <p:ext uri="{BB962C8B-B14F-4D97-AF65-F5344CB8AC3E}">
        <p14:creationId xmlns:p14="http://schemas.microsoft.com/office/powerpoint/2010/main" val="2620080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8642" y="1330432"/>
            <a:ext cx="4848225" cy="55446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8642" y="1884892"/>
            <a:ext cx="4848225" cy="34244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74030" y="1330432"/>
            <a:ext cx="4850130" cy="55446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74030" y="1884892"/>
            <a:ext cx="4850130" cy="34244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BC11A0-9FC5-4905-B75C-6357EE745FDE}" type="datetime1">
              <a:rPr lang="en-US" smtClean="0"/>
              <a:t>12/21/2016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27226-B2DA-46EC-8F7B-3176FBF1FC80}" type="slidenum">
              <a:rPr lang="en-US" smtClean="0"/>
              <a:t>‹#›</a:t>
            </a:fld>
            <a:endParaRPr lang="en-US"/>
          </a:p>
        </p:txBody>
      </p:sp>
    </p:spTree>
    <p:extLst>
      <p:ext uri="{BB962C8B-B14F-4D97-AF65-F5344CB8AC3E}">
        <p14:creationId xmlns:p14="http://schemas.microsoft.com/office/powerpoint/2010/main" val="666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FD7CE5-4C44-46F9-B888-D11EE4BC5ECA}" type="datetime1">
              <a:rPr lang="en-US" smtClean="0"/>
              <a:t>12/21/2016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27226-B2DA-46EC-8F7B-3176FBF1FC80}" type="slidenum">
              <a:rPr lang="en-US" smtClean="0"/>
              <a:t>‹#›</a:t>
            </a:fld>
            <a:endParaRPr lang="en-US"/>
          </a:p>
        </p:txBody>
      </p:sp>
    </p:spTree>
    <p:extLst>
      <p:ext uri="{BB962C8B-B14F-4D97-AF65-F5344CB8AC3E}">
        <p14:creationId xmlns:p14="http://schemas.microsoft.com/office/powerpoint/2010/main" val="3568843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97DC13-1824-4A0B-B366-8D14C459D1D9}" type="datetime1">
              <a:rPr lang="en-US" smtClean="0"/>
              <a:t>12/21/2016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27226-B2DA-46EC-8F7B-3176FBF1FC80}" type="slidenum">
              <a:rPr lang="en-US" smtClean="0"/>
              <a:t>‹#›</a:t>
            </a:fld>
            <a:endParaRPr lang="en-US"/>
          </a:p>
        </p:txBody>
      </p:sp>
    </p:spTree>
    <p:extLst>
      <p:ext uri="{BB962C8B-B14F-4D97-AF65-F5344CB8AC3E}">
        <p14:creationId xmlns:p14="http://schemas.microsoft.com/office/powerpoint/2010/main" val="27329939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3" y="236644"/>
            <a:ext cx="3609975" cy="100711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290060" y="236647"/>
            <a:ext cx="6134100" cy="50726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8643" y="1243757"/>
            <a:ext cx="3609975" cy="4065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4AFB59-E3E4-41A5-9D40-490BAAFD55B5}" type="datetime1">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27226-B2DA-46EC-8F7B-3176FBF1FC80}" type="slidenum">
              <a:rPr lang="en-US" smtClean="0"/>
              <a:t>‹#›</a:t>
            </a:fld>
            <a:endParaRPr lang="en-US"/>
          </a:p>
        </p:txBody>
      </p:sp>
    </p:spTree>
    <p:extLst>
      <p:ext uri="{BB962C8B-B14F-4D97-AF65-F5344CB8AC3E}">
        <p14:creationId xmlns:p14="http://schemas.microsoft.com/office/powerpoint/2010/main" val="681218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4160520"/>
            <a:ext cx="6583680" cy="49117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150746" y="531071"/>
            <a:ext cx="6583680" cy="3566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150746" y="4651693"/>
            <a:ext cx="6583680" cy="6975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BAF764-72F5-4022-861B-64244EA9EBD3}" type="datetime1">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27226-B2DA-46EC-8F7B-3176FBF1FC80}" type="slidenum">
              <a:rPr lang="en-US" smtClean="0"/>
              <a:t>‹#›</a:t>
            </a:fld>
            <a:endParaRPr lang="en-US"/>
          </a:p>
        </p:txBody>
      </p:sp>
    </p:spTree>
    <p:extLst>
      <p:ext uri="{BB962C8B-B14F-4D97-AF65-F5344CB8AC3E}">
        <p14:creationId xmlns:p14="http://schemas.microsoft.com/office/powerpoint/2010/main" val="1164736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colorTemperature colorTemp="11500"/>
                    </a14:imgEffect>
                    <a14:imgEffect>
                      <a14:saturation sat="400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238020"/>
            <a:ext cx="987552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48640" y="1386843"/>
            <a:ext cx="9875520" cy="39225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48640" y="5508841"/>
            <a:ext cx="2560320" cy="316441"/>
          </a:xfrm>
          <a:prstGeom prst="rect">
            <a:avLst/>
          </a:prstGeom>
        </p:spPr>
        <p:txBody>
          <a:bodyPr vert="horz" lIns="91440" tIns="45720" rIns="91440" bIns="45720" rtlCol="0" anchor="ctr"/>
          <a:lstStyle>
            <a:lvl1pPr algn="l">
              <a:defRPr sz="1200">
                <a:solidFill>
                  <a:schemeClr val="tx1">
                    <a:tint val="75000"/>
                  </a:schemeClr>
                </a:solidFill>
              </a:defRPr>
            </a:lvl1pPr>
          </a:lstStyle>
          <a:p>
            <a:fld id="{B90C09E6-F1CC-4E28-9701-A31375FD8D70}" type="datetime1">
              <a:rPr lang="en-US" smtClean="0"/>
              <a:t>12/21/2016</a:t>
            </a:fld>
            <a:endParaRPr lang="en-US"/>
          </a:p>
        </p:txBody>
      </p:sp>
      <p:sp>
        <p:nvSpPr>
          <p:cNvPr id="5" name="Footer Placeholder 4"/>
          <p:cNvSpPr>
            <a:spLocks noGrp="1"/>
          </p:cNvSpPr>
          <p:nvPr>
            <p:ph type="ftr" sz="quarter" idx="3"/>
          </p:nvPr>
        </p:nvSpPr>
        <p:spPr>
          <a:xfrm>
            <a:off x="3749040" y="5508841"/>
            <a:ext cx="3474720" cy="31644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63841" y="5508841"/>
            <a:ext cx="2560320" cy="316441"/>
          </a:xfrm>
          <a:prstGeom prst="rect">
            <a:avLst/>
          </a:prstGeom>
        </p:spPr>
        <p:txBody>
          <a:bodyPr vert="horz" lIns="91440" tIns="45720" rIns="91440" bIns="45720" rtlCol="0" anchor="ctr"/>
          <a:lstStyle>
            <a:lvl1pPr algn="r">
              <a:defRPr sz="1200">
                <a:solidFill>
                  <a:schemeClr val="tx1">
                    <a:tint val="75000"/>
                  </a:schemeClr>
                </a:solidFill>
              </a:defRPr>
            </a:lvl1pPr>
          </a:lstStyle>
          <a:p>
            <a:fld id="{A4827226-B2DA-46EC-8F7B-3176FBF1FC80}" type="slidenum">
              <a:rPr lang="en-US" smtClean="0"/>
              <a:t>‹#›</a:t>
            </a:fld>
            <a:endParaRPr lang="en-US"/>
          </a:p>
        </p:txBody>
      </p:sp>
    </p:spTree>
    <p:extLst>
      <p:ext uri="{BB962C8B-B14F-4D97-AF65-F5344CB8AC3E}">
        <p14:creationId xmlns:p14="http://schemas.microsoft.com/office/powerpoint/2010/main" val="3522819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slide" Target="slide35.xml"/><Relationship Id="rId5" Type="http://schemas.microsoft.com/office/2007/relationships/hdphoto" Target="../media/hdphoto2.wdp"/><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slide" Target="slide11.xml"/><Relationship Id="rId4" Type="http://schemas.microsoft.com/office/2007/relationships/hdphoto" Target="../media/hdphoto5.wdp"/></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4827226-B2DA-46EC-8F7B-3176FBF1FC80}" type="slidenum">
              <a:rPr lang="en-US" smtClean="0"/>
              <a:t>1</a:t>
            </a:fld>
            <a:endParaRPr lang="en-US"/>
          </a:p>
        </p:txBody>
      </p:sp>
      <p:sp>
        <p:nvSpPr>
          <p:cNvPr id="3" name="TextBox 2"/>
          <p:cNvSpPr txBox="1"/>
          <p:nvPr/>
        </p:nvSpPr>
        <p:spPr>
          <a:xfrm>
            <a:off x="2438400" y="228600"/>
            <a:ext cx="6096000" cy="584775"/>
          </a:xfrm>
          <a:prstGeom prst="rect">
            <a:avLst/>
          </a:prstGeom>
          <a:noFill/>
        </p:spPr>
        <p:txBody>
          <a:bodyPr wrap="square" rtlCol="0">
            <a:spAutoFit/>
          </a:bodyPr>
          <a:lstStyle/>
          <a:p>
            <a:pPr algn="ctr"/>
            <a:r>
              <a:rPr lang="en-US" sz="3200" b="1" u="sng" dirty="0" smtClean="0">
                <a:latin typeface="Book Antiqua" pitchFamily="18" charset="0"/>
              </a:rPr>
              <a:t>Subject to follow</a:t>
            </a:r>
            <a:endParaRPr lang="en-US" sz="3200" b="1" u="sng" dirty="0">
              <a:latin typeface="Book Antiqua" pitchFamily="18" charset="0"/>
            </a:endParaRPr>
          </a:p>
        </p:txBody>
      </p:sp>
      <p:sp>
        <p:nvSpPr>
          <p:cNvPr id="4" name="TextBox 3"/>
          <p:cNvSpPr txBox="1"/>
          <p:nvPr/>
        </p:nvSpPr>
        <p:spPr>
          <a:xfrm>
            <a:off x="1066800" y="762000"/>
            <a:ext cx="9220200" cy="4893647"/>
          </a:xfrm>
          <a:prstGeom prst="rect">
            <a:avLst/>
          </a:prstGeom>
          <a:noFill/>
        </p:spPr>
        <p:txBody>
          <a:bodyPr wrap="square" rtlCol="0">
            <a:spAutoFit/>
          </a:bodyPr>
          <a:lstStyle/>
          <a:p>
            <a:pPr algn="just"/>
            <a:r>
              <a:rPr lang="en-US" sz="2400" b="1" dirty="0" smtClean="0">
                <a:latin typeface="Book Antiqua" pitchFamily="18" charset="0"/>
              </a:rPr>
              <a:t>Dear colleagues,</a:t>
            </a:r>
          </a:p>
          <a:p>
            <a:pPr algn="just"/>
            <a:r>
              <a:rPr lang="en-US" sz="2400" b="1" dirty="0" smtClean="0">
                <a:latin typeface="Book Antiqua" pitchFamily="18" charset="0"/>
              </a:rPr>
              <a:t>How are you? I think you are well &amp; good. I would like to request you to read the notes in normal mood carefully below the ‘Click to add notes’ option to conduct the class spontaneously. If you  think any change to take the class more effectively, you can do that. In case of any inquiry please call 01556652300. </a:t>
            </a:r>
          </a:p>
          <a:p>
            <a:pPr algn="just"/>
            <a:endParaRPr lang="en-US" sz="2400" b="1" dirty="0" smtClean="0">
              <a:latin typeface="Book Antiqua" pitchFamily="18" charset="0"/>
            </a:endParaRPr>
          </a:p>
          <a:p>
            <a:pPr algn="just"/>
            <a:r>
              <a:rPr lang="en-US" sz="2400" b="1" dirty="0" smtClean="0">
                <a:latin typeface="Book Antiqua" pitchFamily="18" charset="0"/>
              </a:rPr>
              <a:t>Your near and dear</a:t>
            </a:r>
          </a:p>
          <a:p>
            <a:pPr algn="just"/>
            <a:r>
              <a:rPr lang="en-US" sz="2400" b="1" dirty="0" smtClean="0">
                <a:latin typeface="Book Antiqua" pitchFamily="18" charset="0"/>
              </a:rPr>
              <a:t>Md. </a:t>
            </a:r>
            <a:r>
              <a:rPr lang="en-US" sz="2400" b="1" dirty="0" err="1" smtClean="0">
                <a:latin typeface="Book Antiqua" pitchFamily="18" charset="0"/>
              </a:rPr>
              <a:t>Hasan</a:t>
            </a:r>
            <a:r>
              <a:rPr lang="en-US" sz="2400" b="1" dirty="0" smtClean="0">
                <a:latin typeface="Book Antiqua" pitchFamily="18" charset="0"/>
              </a:rPr>
              <a:t> </a:t>
            </a:r>
            <a:r>
              <a:rPr lang="en-US" sz="2400" b="1" dirty="0" err="1" smtClean="0">
                <a:latin typeface="Book Antiqua" pitchFamily="18" charset="0"/>
              </a:rPr>
              <a:t>Hafizur</a:t>
            </a:r>
            <a:r>
              <a:rPr lang="en-US" sz="2400" b="1" dirty="0" smtClean="0">
                <a:latin typeface="Book Antiqua" pitchFamily="18" charset="0"/>
              </a:rPr>
              <a:t> </a:t>
            </a:r>
            <a:r>
              <a:rPr lang="en-US" sz="2400" b="1" dirty="0" err="1" smtClean="0">
                <a:latin typeface="Book Antiqua" pitchFamily="18" charset="0"/>
              </a:rPr>
              <a:t>Rahman</a:t>
            </a:r>
            <a:endParaRPr lang="en-US" sz="2400" b="1" dirty="0" smtClean="0">
              <a:latin typeface="Book Antiqua" pitchFamily="18" charset="0"/>
            </a:endParaRPr>
          </a:p>
          <a:p>
            <a:pPr algn="just"/>
            <a:r>
              <a:rPr lang="en-US" sz="2400" b="1" dirty="0" smtClean="0">
                <a:latin typeface="Book Antiqua" pitchFamily="18" charset="0"/>
              </a:rPr>
              <a:t>Content developer (English)</a:t>
            </a:r>
          </a:p>
          <a:p>
            <a:pPr algn="just"/>
            <a:r>
              <a:rPr lang="en-US" sz="2400" b="1" dirty="0" smtClean="0">
                <a:latin typeface="Book Antiqua" pitchFamily="18" charset="0"/>
              </a:rPr>
              <a:t>Cambrian School &amp; College</a:t>
            </a:r>
          </a:p>
          <a:p>
            <a:pPr algn="just"/>
            <a:r>
              <a:rPr lang="en-US" sz="2400" b="1" dirty="0" smtClean="0">
                <a:latin typeface="Book Antiqua" pitchFamily="18" charset="0"/>
              </a:rPr>
              <a:t>Dhaka.</a:t>
            </a:r>
            <a:endParaRPr lang="en-US" sz="2400" b="1" dirty="0">
              <a:latin typeface="Book Antiqua" pitchFamily="18" charset="0"/>
            </a:endParaRPr>
          </a:p>
        </p:txBody>
      </p:sp>
    </p:spTree>
    <p:extLst>
      <p:ext uri="{BB962C8B-B14F-4D97-AF65-F5344CB8AC3E}">
        <p14:creationId xmlns:p14="http://schemas.microsoft.com/office/powerpoint/2010/main" val="456758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Bent Arrow 20"/>
          <p:cNvSpPr/>
          <p:nvPr/>
        </p:nvSpPr>
        <p:spPr>
          <a:xfrm flipV="1">
            <a:off x="6819900" y="3347034"/>
            <a:ext cx="1028700" cy="773527"/>
          </a:xfrm>
          <a:prstGeom prst="bentArrow">
            <a:avLst>
              <a:gd name="adj1" fmla="val 25792"/>
              <a:gd name="adj2" fmla="val 28173"/>
              <a:gd name="adj3" fmla="val 23837"/>
              <a:gd name="adj4" fmla="val 43750"/>
            </a:avLst>
          </a:prstGeom>
          <a:solidFill>
            <a:srgbClr val="00B0F0"/>
          </a:solidFill>
          <a:ln w="25400">
            <a:solidFill>
              <a:schemeClr val="tx1"/>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tx1"/>
              </a:solidFill>
            </a:endParaRPr>
          </a:p>
        </p:txBody>
      </p:sp>
      <p:sp>
        <p:nvSpPr>
          <p:cNvPr id="17" name="Bent Arrow 16"/>
          <p:cNvSpPr/>
          <p:nvPr/>
        </p:nvSpPr>
        <p:spPr>
          <a:xfrm>
            <a:off x="6756400" y="1512153"/>
            <a:ext cx="1092200" cy="891311"/>
          </a:xfrm>
          <a:prstGeom prst="bentArrow">
            <a:avLst>
              <a:gd name="adj1" fmla="val 24925"/>
              <a:gd name="adj2" fmla="val 23247"/>
              <a:gd name="adj3" fmla="val 23837"/>
              <a:gd name="adj4" fmla="val 43750"/>
            </a:avLst>
          </a:prstGeom>
          <a:solidFill>
            <a:srgbClr val="00B0F0"/>
          </a:solidFill>
          <a:ln w="25400">
            <a:solidFill>
              <a:schemeClr val="tx1"/>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tx1"/>
              </a:solidFill>
            </a:endParaRPr>
          </a:p>
        </p:txBody>
      </p:sp>
      <p:sp>
        <p:nvSpPr>
          <p:cNvPr id="5" name="Pentagon 4"/>
          <p:cNvSpPr/>
          <p:nvPr/>
        </p:nvSpPr>
        <p:spPr>
          <a:xfrm>
            <a:off x="139700" y="228600"/>
            <a:ext cx="4508500" cy="5410200"/>
          </a:xfrm>
          <a:prstGeom prst="homePlate">
            <a:avLst>
              <a:gd name="adj" fmla="val 26703"/>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solidFill>
                  <a:schemeClr val="accent6">
                    <a:lumMod val="40000"/>
                    <a:lumOff val="60000"/>
                  </a:schemeClr>
                </a:solidFill>
                <a:latin typeface="Book Antiqua" pitchFamily="18" charset="0"/>
              </a:rPr>
              <a:t>                                                            </a:t>
            </a:r>
          </a:p>
          <a:p>
            <a:pPr algn="ctr"/>
            <a:endParaRPr lang="en-US" sz="2800" b="1" dirty="0" smtClean="0">
              <a:solidFill>
                <a:schemeClr val="accent6">
                  <a:lumMod val="40000"/>
                  <a:lumOff val="60000"/>
                </a:schemeClr>
              </a:solidFill>
              <a:latin typeface="Book Antiqua" pitchFamily="18"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l="12500" t="8148" r="50000" b="24445"/>
          <a:stretch/>
        </p:blipFill>
        <p:spPr>
          <a:xfrm>
            <a:off x="152400" y="254000"/>
            <a:ext cx="1943100" cy="2552700"/>
          </a:xfrm>
          <a:prstGeom prst="rect">
            <a:avLst/>
          </a:prstGeom>
          <a:ln>
            <a:solidFill>
              <a:schemeClr val="tx1"/>
            </a:solidFill>
          </a:ln>
        </p:spPr>
      </p:pic>
      <p:pic>
        <p:nvPicPr>
          <p:cNvPr id="4" name="Picture 3"/>
          <p:cNvPicPr>
            <a:picLocks noChangeAspect="1"/>
          </p:cNvPicPr>
          <p:nvPr/>
        </p:nvPicPr>
        <p:blipFill rotWithShape="1">
          <a:blip r:embed="rId3">
            <a:extLst>
              <a:ext uri="{28A0092B-C50C-407E-A947-70E740481C1C}">
                <a14:useLocalDpi xmlns:a14="http://schemas.microsoft.com/office/drawing/2010/main"/>
              </a:ext>
            </a:extLst>
          </a:blip>
          <a:srcRect l="50000" t="14445" r="7500" b="7778"/>
          <a:stretch/>
        </p:blipFill>
        <p:spPr>
          <a:xfrm>
            <a:off x="152400" y="2819400"/>
            <a:ext cx="1943100" cy="2819400"/>
          </a:xfrm>
          <a:prstGeom prst="rect">
            <a:avLst/>
          </a:prstGeom>
          <a:ln>
            <a:solidFill>
              <a:schemeClr val="tx1"/>
            </a:solidFill>
          </a:ln>
        </p:spPr>
      </p:pic>
      <p:sp>
        <p:nvSpPr>
          <p:cNvPr id="7" name="TextBox 6"/>
          <p:cNvSpPr txBox="1"/>
          <p:nvPr/>
        </p:nvSpPr>
        <p:spPr>
          <a:xfrm>
            <a:off x="1905000" y="1455003"/>
            <a:ext cx="2451100" cy="830997"/>
          </a:xfrm>
          <a:prstGeom prst="rect">
            <a:avLst/>
          </a:prstGeom>
          <a:noFill/>
        </p:spPr>
        <p:txBody>
          <a:bodyPr wrap="square" rtlCol="0">
            <a:spAutoFit/>
          </a:bodyPr>
          <a:lstStyle/>
          <a:p>
            <a:pPr algn="ctr"/>
            <a:r>
              <a:rPr lang="en-US" sz="2400" b="1" dirty="0">
                <a:solidFill>
                  <a:schemeClr val="accent6">
                    <a:lumMod val="40000"/>
                    <a:lumOff val="60000"/>
                  </a:schemeClr>
                </a:solidFill>
                <a:latin typeface="Book Antiqua" pitchFamily="18" charset="0"/>
              </a:rPr>
              <a:t>Raj </a:t>
            </a:r>
            <a:r>
              <a:rPr lang="en-US" sz="2400" b="1" dirty="0" smtClean="0">
                <a:solidFill>
                  <a:schemeClr val="accent6">
                    <a:lumMod val="40000"/>
                    <a:lumOff val="60000"/>
                  </a:schemeClr>
                </a:solidFill>
                <a:latin typeface="Book Antiqua" pitchFamily="18" charset="0"/>
              </a:rPr>
              <a:t>Narayan </a:t>
            </a:r>
          </a:p>
          <a:p>
            <a:pPr algn="ctr"/>
            <a:r>
              <a:rPr lang="en-US" sz="2400" b="1" spc="-100" dirty="0" err="1" smtClean="0">
                <a:solidFill>
                  <a:schemeClr val="accent6">
                    <a:lumMod val="40000"/>
                    <a:lumOff val="60000"/>
                  </a:schemeClr>
                </a:solidFill>
                <a:latin typeface="Book Antiqua" pitchFamily="18" charset="0"/>
              </a:rPr>
              <a:t>Dutt</a:t>
            </a:r>
            <a:r>
              <a:rPr lang="en-US" sz="2400" b="1" spc="-100" dirty="0" smtClean="0">
                <a:solidFill>
                  <a:schemeClr val="accent6">
                    <a:lumMod val="40000"/>
                    <a:lumOff val="60000"/>
                  </a:schemeClr>
                </a:solidFill>
                <a:latin typeface="Book Antiqua" pitchFamily="18" charset="0"/>
              </a:rPr>
              <a:t> (Father)</a:t>
            </a:r>
            <a:endParaRPr lang="en-US" sz="2400" b="1" spc="-100" dirty="0">
              <a:solidFill>
                <a:schemeClr val="accent6">
                  <a:lumMod val="40000"/>
                  <a:lumOff val="60000"/>
                </a:schemeClr>
              </a:solidFill>
            </a:endParaRPr>
          </a:p>
        </p:txBody>
      </p:sp>
      <p:sp>
        <p:nvSpPr>
          <p:cNvPr id="8" name="TextBox 7"/>
          <p:cNvSpPr txBox="1"/>
          <p:nvPr/>
        </p:nvSpPr>
        <p:spPr>
          <a:xfrm>
            <a:off x="2057400" y="3733800"/>
            <a:ext cx="2197100" cy="830997"/>
          </a:xfrm>
          <a:prstGeom prst="rect">
            <a:avLst/>
          </a:prstGeom>
          <a:noFill/>
        </p:spPr>
        <p:txBody>
          <a:bodyPr wrap="square" rtlCol="0">
            <a:spAutoFit/>
          </a:bodyPr>
          <a:lstStyle/>
          <a:p>
            <a:pPr algn="ctr"/>
            <a:r>
              <a:rPr lang="en-US" sz="2400" b="1" dirty="0" err="1">
                <a:solidFill>
                  <a:schemeClr val="accent6">
                    <a:lumMod val="40000"/>
                    <a:lumOff val="60000"/>
                  </a:schemeClr>
                </a:solidFill>
                <a:latin typeface="Book Antiqua" pitchFamily="18" charset="0"/>
              </a:rPr>
              <a:t>Jahnabi</a:t>
            </a:r>
            <a:r>
              <a:rPr lang="en-US" sz="2400" b="1" dirty="0">
                <a:solidFill>
                  <a:schemeClr val="accent6">
                    <a:lumMod val="40000"/>
                    <a:lumOff val="60000"/>
                  </a:schemeClr>
                </a:solidFill>
                <a:latin typeface="Book Antiqua" pitchFamily="18" charset="0"/>
              </a:rPr>
              <a:t> </a:t>
            </a:r>
            <a:r>
              <a:rPr lang="en-US" sz="2400" b="1" dirty="0" smtClean="0">
                <a:solidFill>
                  <a:schemeClr val="accent6">
                    <a:lumMod val="40000"/>
                    <a:lumOff val="60000"/>
                  </a:schemeClr>
                </a:solidFill>
                <a:latin typeface="Book Antiqua" pitchFamily="18" charset="0"/>
              </a:rPr>
              <a:t>Devi (Mother)</a:t>
            </a:r>
            <a:endParaRPr lang="en-US" sz="2400" b="1" dirty="0">
              <a:solidFill>
                <a:schemeClr val="accent6">
                  <a:lumMod val="40000"/>
                  <a:lumOff val="60000"/>
                </a:schemeClr>
              </a:solidFill>
              <a:latin typeface="Book Antiqua" pitchFamily="18" charset="0"/>
            </a:endParaRPr>
          </a:p>
        </p:txBody>
      </p:sp>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33000"/>
                    </a14:imgEffect>
                  </a14:imgLayer>
                </a14:imgProps>
              </a:ext>
              <a:ext uri="{28A0092B-C50C-407E-A947-70E740481C1C}">
                <a14:useLocalDpi xmlns:a14="http://schemas.microsoft.com/office/drawing/2010/main"/>
              </a:ext>
            </a:extLst>
          </a:blip>
          <a:srcRect l="21250" t="18978" r="23000" b="22727"/>
          <a:stretch/>
        </p:blipFill>
        <p:spPr>
          <a:xfrm>
            <a:off x="4648200" y="1846855"/>
            <a:ext cx="2286000" cy="2300689"/>
          </a:xfrm>
          <a:prstGeom prst="ellipse">
            <a:avLst/>
          </a:prstGeom>
          <a:ln w="12700" cap="rnd">
            <a:solidFill>
              <a:schemeClr val="accent2">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Donut 9"/>
          <p:cNvSpPr/>
          <p:nvPr/>
        </p:nvSpPr>
        <p:spPr>
          <a:xfrm>
            <a:off x="4279900" y="1378376"/>
            <a:ext cx="2959100" cy="3034447"/>
          </a:xfrm>
          <a:prstGeom prst="donut">
            <a:avLst>
              <a:gd name="adj" fmla="val 20385"/>
            </a:avLst>
          </a:prstGeom>
          <a:ln w="76200" cmpd="dbl">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prstTxWarp prst="textArchUp">
              <a:avLst/>
            </a:prstTxWarp>
          </a:bodyPr>
          <a:lstStyle/>
          <a:p>
            <a:pPr algn="ctr"/>
            <a:r>
              <a:rPr lang="en-US" sz="2400" b="1" dirty="0" smtClean="0">
                <a:latin typeface="Book Antiqua" pitchFamily="18" charset="0"/>
              </a:rPr>
              <a:t>Michael </a:t>
            </a:r>
            <a:r>
              <a:rPr lang="en-US" sz="2400" b="1" dirty="0" err="1" smtClean="0">
                <a:latin typeface="Book Antiqua" pitchFamily="18" charset="0"/>
              </a:rPr>
              <a:t>Madhusudan</a:t>
            </a:r>
            <a:r>
              <a:rPr lang="en-US" sz="2400" b="1" dirty="0" smtClean="0">
                <a:latin typeface="Book Antiqua" pitchFamily="18" charset="0"/>
              </a:rPr>
              <a:t> </a:t>
            </a:r>
            <a:r>
              <a:rPr lang="en-US" sz="2400" b="1" dirty="0" err="1" smtClean="0">
                <a:latin typeface="Book Antiqua" pitchFamily="18" charset="0"/>
              </a:rPr>
              <a:t>Dutt</a:t>
            </a:r>
            <a:endParaRPr lang="en-US" sz="2400" b="1" dirty="0">
              <a:latin typeface="Book Antiqua" pitchFamily="18" charset="0"/>
            </a:endParaRPr>
          </a:p>
        </p:txBody>
      </p:sp>
      <p:sp>
        <p:nvSpPr>
          <p:cNvPr id="12" name="Donut 11"/>
          <p:cNvSpPr/>
          <p:nvPr/>
        </p:nvSpPr>
        <p:spPr>
          <a:xfrm flipV="1">
            <a:off x="4591050" y="2895599"/>
            <a:ext cx="114300" cy="114300"/>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13" name="Donut 12"/>
          <p:cNvSpPr/>
          <p:nvPr/>
        </p:nvSpPr>
        <p:spPr>
          <a:xfrm flipV="1">
            <a:off x="6819900" y="2847974"/>
            <a:ext cx="114300" cy="114300"/>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14" name="Bent Arrow 13"/>
          <p:cNvSpPr/>
          <p:nvPr/>
        </p:nvSpPr>
        <p:spPr>
          <a:xfrm>
            <a:off x="5651500" y="461664"/>
            <a:ext cx="2209800" cy="891311"/>
          </a:xfrm>
          <a:prstGeom prst="bentArrow">
            <a:avLst>
              <a:gd name="adj1" fmla="val 24925"/>
              <a:gd name="adj2" fmla="val 23247"/>
              <a:gd name="adj3" fmla="val 23837"/>
              <a:gd name="adj4" fmla="val 43750"/>
            </a:avLst>
          </a:prstGeom>
          <a:solidFill>
            <a:srgbClr val="00B0F0"/>
          </a:solidFill>
          <a:ln w="25400">
            <a:solidFill>
              <a:schemeClr val="tx1"/>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7848600" y="254000"/>
            <a:ext cx="2946400" cy="1015663"/>
          </a:xfrm>
          <a:prstGeom prst="rect">
            <a:avLst/>
          </a:prstGeom>
          <a:noFill/>
          <a:ln>
            <a:solidFill>
              <a:schemeClr val="tx1"/>
            </a:solidFill>
          </a:ln>
        </p:spPr>
        <p:txBody>
          <a:bodyPr wrap="square" rtlCol="0">
            <a:spAutoFit/>
          </a:bodyPr>
          <a:lstStyle/>
          <a:p>
            <a:pPr algn="just"/>
            <a:r>
              <a:rPr lang="en-US" sz="2000" b="1" spc="-100" dirty="0">
                <a:latin typeface="Book Antiqua" pitchFamily="18" charset="0"/>
              </a:rPr>
              <a:t>w</a:t>
            </a:r>
            <a:r>
              <a:rPr lang="en-US" sz="2000" b="1" spc="-100" dirty="0" smtClean="0">
                <a:latin typeface="Book Antiqua" pitchFamily="18" charset="0"/>
              </a:rPr>
              <a:t>as born in </a:t>
            </a:r>
            <a:r>
              <a:rPr lang="en-US" sz="2000" b="1" spc="-100" dirty="0" err="1" smtClean="0">
                <a:latin typeface="Book Antiqua" pitchFamily="18" charset="0"/>
              </a:rPr>
              <a:t>Sagardari</a:t>
            </a:r>
            <a:r>
              <a:rPr lang="en-US" sz="2000" b="1" spc="-100" dirty="0" smtClean="0">
                <a:latin typeface="Book Antiqua" pitchFamily="18" charset="0"/>
              </a:rPr>
              <a:t>, </a:t>
            </a:r>
            <a:r>
              <a:rPr lang="en-US" sz="2000" b="1" spc="-100" dirty="0" err="1" smtClean="0">
                <a:latin typeface="Book Antiqua" pitchFamily="18" charset="0"/>
              </a:rPr>
              <a:t>Keshobpur</a:t>
            </a:r>
            <a:r>
              <a:rPr lang="en-US" sz="2000" b="1" spc="-100" dirty="0" smtClean="0">
                <a:latin typeface="Book Antiqua" pitchFamily="18" charset="0"/>
              </a:rPr>
              <a:t>, </a:t>
            </a:r>
            <a:r>
              <a:rPr lang="en-US" sz="2000" b="1" spc="-100" dirty="0" err="1" smtClean="0">
                <a:latin typeface="Book Antiqua" pitchFamily="18" charset="0"/>
              </a:rPr>
              <a:t>jessore</a:t>
            </a:r>
            <a:r>
              <a:rPr lang="en-US" sz="2000" b="1" spc="-100" dirty="0" smtClean="0">
                <a:latin typeface="Book Antiqua" pitchFamily="18" charset="0"/>
              </a:rPr>
              <a:t>, on the bank of </a:t>
            </a:r>
            <a:r>
              <a:rPr lang="en-US" sz="2000" b="1" spc="-100" dirty="0" err="1" smtClean="0">
                <a:latin typeface="Book Antiqua" pitchFamily="18" charset="0"/>
              </a:rPr>
              <a:t>Kopotaksha</a:t>
            </a:r>
            <a:r>
              <a:rPr lang="en-US" sz="2000" b="1" spc="-100" dirty="0" smtClean="0">
                <a:latin typeface="Book Antiqua" pitchFamily="18" charset="0"/>
              </a:rPr>
              <a:t> river.</a:t>
            </a:r>
            <a:endParaRPr lang="en-US" sz="2000" b="1" spc="-100" dirty="0">
              <a:latin typeface="Book Antiqua" pitchFamily="18" charset="0"/>
            </a:endParaRPr>
          </a:p>
        </p:txBody>
      </p:sp>
      <p:sp>
        <p:nvSpPr>
          <p:cNvPr id="18" name="TextBox 17"/>
          <p:cNvSpPr txBox="1"/>
          <p:nvPr/>
        </p:nvSpPr>
        <p:spPr>
          <a:xfrm>
            <a:off x="7861300" y="1449976"/>
            <a:ext cx="2946400" cy="1015663"/>
          </a:xfrm>
          <a:prstGeom prst="rect">
            <a:avLst/>
          </a:prstGeom>
          <a:noFill/>
          <a:ln>
            <a:solidFill>
              <a:schemeClr val="tx1"/>
            </a:solidFill>
          </a:ln>
        </p:spPr>
        <p:txBody>
          <a:bodyPr wrap="square" rtlCol="0">
            <a:spAutoFit/>
          </a:bodyPr>
          <a:lstStyle/>
          <a:p>
            <a:r>
              <a:rPr lang="en-US" sz="2000" b="1" dirty="0" smtClean="0">
                <a:latin typeface="Book Antiqua" pitchFamily="18" charset="0"/>
              </a:rPr>
              <a:t>He was born in a sophisticated ‘Hindu Family’.</a:t>
            </a:r>
            <a:endParaRPr lang="en-US" sz="2000" b="1" dirty="0">
              <a:latin typeface="Book Antiqua" pitchFamily="18" charset="0"/>
            </a:endParaRPr>
          </a:p>
        </p:txBody>
      </p:sp>
      <p:sp>
        <p:nvSpPr>
          <p:cNvPr id="19" name="Right Arrow 18"/>
          <p:cNvSpPr/>
          <p:nvPr/>
        </p:nvSpPr>
        <p:spPr>
          <a:xfrm>
            <a:off x="7264400" y="2590800"/>
            <a:ext cx="584200" cy="419099"/>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861300" y="2590800"/>
            <a:ext cx="2946400" cy="1015663"/>
          </a:xfrm>
          <a:prstGeom prst="rect">
            <a:avLst/>
          </a:prstGeom>
          <a:noFill/>
          <a:ln>
            <a:solidFill>
              <a:schemeClr val="tx1"/>
            </a:solidFill>
          </a:ln>
        </p:spPr>
        <p:txBody>
          <a:bodyPr wrap="square" rtlCol="0">
            <a:spAutoFit/>
          </a:bodyPr>
          <a:lstStyle/>
          <a:p>
            <a:r>
              <a:rPr lang="en-US" sz="2000" b="1" dirty="0" smtClean="0">
                <a:latin typeface="Book Antiqua" pitchFamily="18" charset="0"/>
              </a:rPr>
              <a:t>He took Christianity to pope </a:t>
            </a:r>
            <a:r>
              <a:rPr lang="en-US" sz="2000" b="1" dirty="0" err="1" smtClean="0">
                <a:latin typeface="Book Antiqua" pitchFamily="18" charset="0"/>
              </a:rPr>
              <a:t>Diltri</a:t>
            </a:r>
            <a:r>
              <a:rPr lang="en-US" sz="2000" b="1" dirty="0" smtClean="0">
                <a:latin typeface="Book Antiqua" pitchFamily="18" charset="0"/>
              </a:rPr>
              <a:t> on 13 February 1843.</a:t>
            </a:r>
            <a:endParaRPr lang="en-US" sz="2000" b="1" dirty="0">
              <a:latin typeface="Book Antiqua" pitchFamily="18" charset="0"/>
            </a:endParaRPr>
          </a:p>
        </p:txBody>
      </p:sp>
      <p:sp>
        <p:nvSpPr>
          <p:cNvPr id="22" name="TextBox 21"/>
          <p:cNvSpPr txBox="1"/>
          <p:nvPr/>
        </p:nvSpPr>
        <p:spPr>
          <a:xfrm>
            <a:off x="7861300" y="3766618"/>
            <a:ext cx="2921000" cy="707886"/>
          </a:xfrm>
          <a:prstGeom prst="rect">
            <a:avLst/>
          </a:prstGeom>
          <a:noFill/>
          <a:ln>
            <a:solidFill>
              <a:schemeClr val="tx1"/>
            </a:solidFill>
          </a:ln>
        </p:spPr>
        <p:txBody>
          <a:bodyPr wrap="square" rtlCol="0">
            <a:spAutoFit/>
          </a:bodyPr>
          <a:lstStyle/>
          <a:p>
            <a:r>
              <a:rPr lang="en-US" sz="2000" b="1" dirty="0" smtClean="0">
                <a:latin typeface="Book Antiqua" pitchFamily="18" charset="0"/>
              </a:rPr>
              <a:t>Pope </a:t>
            </a:r>
            <a:r>
              <a:rPr lang="en-US" sz="2000" b="1" dirty="0" err="1" smtClean="0">
                <a:latin typeface="Book Antiqua" pitchFamily="18" charset="0"/>
              </a:rPr>
              <a:t>Dilrti</a:t>
            </a:r>
            <a:r>
              <a:rPr lang="en-US" sz="2000" b="1" dirty="0" smtClean="0">
                <a:latin typeface="Book Antiqua" pitchFamily="18" charset="0"/>
              </a:rPr>
              <a:t> named him ‘Michael’.</a:t>
            </a:r>
            <a:endParaRPr lang="en-US" sz="2000" b="1" dirty="0">
              <a:latin typeface="Book Antiqua" pitchFamily="18" charset="0"/>
            </a:endParaRPr>
          </a:p>
        </p:txBody>
      </p:sp>
      <p:sp>
        <p:nvSpPr>
          <p:cNvPr id="23" name="Bent Arrow 22"/>
          <p:cNvSpPr/>
          <p:nvPr/>
        </p:nvSpPr>
        <p:spPr>
          <a:xfrm flipV="1">
            <a:off x="5638800" y="4437795"/>
            <a:ext cx="2209800" cy="737852"/>
          </a:xfrm>
          <a:prstGeom prst="bentArrow">
            <a:avLst>
              <a:gd name="adj1" fmla="val 28887"/>
              <a:gd name="adj2" fmla="val 29271"/>
              <a:gd name="adj3" fmla="val 23837"/>
              <a:gd name="adj4" fmla="val 43750"/>
            </a:avLst>
          </a:prstGeom>
          <a:solidFill>
            <a:srgbClr val="00B0F0"/>
          </a:solidFill>
          <a:ln w="25400">
            <a:solidFill>
              <a:schemeClr val="tx1"/>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tx1"/>
              </a:solidFill>
            </a:endParaRPr>
          </a:p>
        </p:txBody>
      </p:sp>
      <p:sp>
        <p:nvSpPr>
          <p:cNvPr id="24" name="TextBox 23">
            <a:hlinkClick r:id="rId6" action="ppaction://hlinksldjump"/>
          </p:cNvPr>
          <p:cNvSpPr txBox="1"/>
          <p:nvPr/>
        </p:nvSpPr>
        <p:spPr>
          <a:xfrm>
            <a:off x="7874000" y="4648200"/>
            <a:ext cx="2921000" cy="1015663"/>
          </a:xfrm>
          <a:prstGeom prst="rect">
            <a:avLst/>
          </a:prstGeom>
          <a:noFill/>
          <a:ln>
            <a:solidFill>
              <a:schemeClr val="tx1"/>
            </a:solidFill>
          </a:ln>
        </p:spPr>
        <p:txBody>
          <a:bodyPr wrap="square" rtlCol="0">
            <a:spAutoFit/>
          </a:bodyPr>
          <a:lstStyle/>
          <a:p>
            <a:pPr algn="just"/>
            <a:r>
              <a:rPr lang="en-US" sz="2000" b="1" spc="-100" dirty="0" smtClean="0">
                <a:latin typeface="Book Antiqua" pitchFamily="18" charset="0"/>
              </a:rPr>
              <a:t>He breathed his last on 27 June 1873 three </a:t>
            </a:r>
            <a:r>
              <a:rPr lang="en-US" sz="2000" b="1" spc="-100" dirty="0">
                <a:latin typeface="Book Antiqua" pitchFamily="18" charset="0"/>
              </a:rPr>
              <a:t>days </a:t>
            </a:r>
            <a:r>
              <a:rPr lang="en-US" sz="2000" b="1" spc="-100" dirty="0" smtClean="0">
                <a:latin typeface="Book Antiqua" pitchFamily="18" charset="0"/>
              </a:rPr>
              <a:t>after the death of </a:t>
            </a:r>
            <a:r>
              <a:rPr lang="en-US" sz="2000" b="1" i="1" spc="-100" dirty="0" smtClean="0">
                <a:solidFill>
                  <a:srgbClr val="7030A0"/>
                </a:solidFill>
                <a:latin typeface="Book Antiqua" pitchFamily="18" charset="0"/>
                <a:hlinkClick r:id="rId6" action="ppaction://hlinksldjump"/>
              </a:rPr>
              <a:t>Henrietta</a:t>
            </a:r>
            <a:r>
              <a:rPr lang="en-US" sz="2000" b="1" i="1" spc="-100" dirty="0" smtClean="0">
                <a:solidFill>
                  <a:srgbClr val="7030A0"/>
                </a:solidFill>
                <a:latin typeface="Book Antiqua" pitchFamily="18" charset="0"/>
              </a:rPr>
              <a:t>.</a:t>
            </a:r>
            <a:endParaRPr lang="en-US" sz="2000" b="1" i="1" spc="-100" dirty="0">
              <a:solidFill>
                <a:srgbClr val="7030A0"/>
              </a:solidFill>
              <a:latin typeface="Book Antiqua" pitchFamily="18" charset="0"/>
            </a:endParaRPr>
          </a:p>
        </p:txBody>
      </p:sp>
      <p:sp>
        <p:nvSpPr>
          <p:cNvPr id="11" name="Donut 10"/>
          <p:cNvSpPr/>
          <p:nvPr/>
        </p:nvSpPr>
        <p:spPr>
          <a:xfrm>
            <a:off x="4165600" y="1519357"/>
            <a:ext cx="3175000" cy="3052643"/>
          </a:xfrm>
          <a:prstGeom prst="donut">
            <a:avLst>
              <a:gd name="adj" fmla="val 20385"/>
            </a:avLst>
          </a:prstGeom>
          <a:noFill/>
          <a:ln w="76200" cmpd="dbl">
            <a:no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ArchDown">
              <a:avLst>
                <a:gd name="adj" fmla="val 21374897"/>
              </a:avLst>
            </a:prstTxWarp>
            <a:noAutofit/>
          </a:bodyPr>
          <a:lstStyle/>
          <a:p>
            <a:pPr algn="ctr"/>
            <a:r>
              <a:rPr lang="en-US" sz="2400" b="1" dirty="0" smtClean="0">
                <a:latin typeface="Book Antiqua" pitchFamily="18" charset="0"/>
              </a:rPr>
              <a:t> Bengali poet &amp; Dramatist</a:t>
            </a:r>
            <a:endParaRPr lang="en-US" sz="2400" b="1" dirty="0">
              <a:latin typeface="Book Antiqua" pitchFamily="18" charset="0"/>
            </a:endParaRPr>
          </a:p>
        </p:txBody>
      </p:sp>
    </p:spTree>
    <p:extLst>
      <p:ext uri="{BB962C8B-B14F-4D97-AF65-F5344CB8AC3E}">
        <p14:creationId xmlns:p14="http://schemas.microsoft.com/office/powerpoint/2010/main" val="205903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56" presetClass="entr" presetSubtype="0" fill="hold" grpId="0" nodeType="withEffect">
                                  <p:stCondLst>
                                    <p:cond delay="0"/>
                                  </p:stCondLst>
                                  <p:iterate type="lt">
                                    <p:tmPct val="10000"/>
                                  </p:iterate>
                                  <p:childTnLst>
                                    <p:set>
                                      <p:cBhvr>
                                        <p:cTn id="42" dur="1" fill="hold">
                                          <p:stCondLst>
                                            <p:cond delay="0"/>
                                          </p:stCondLst>
                                        </p:cTn>
                                        <p:tgtEl>
                                          <p:spTgt spid="10"/>
                                        </p:tgtEl>
                                        <p:attrNameLst>
                                          <p:attrName>style.visibility</p:attrName>
                                        </p:attrNameLst>
                                      </p:cBhvr>
                                      <p:to>
                                        <p:strVal val="visible"/>
                                      </p:to>
                                    </p:set>
                                    <p:anim by="(-#ppt_w*2)" calcmode="lin" valueType="num">
                                      <p:cBhvr rctx="PPT">
                                        <p:cTn id="43" dur="500" autoRev="1" fill="hold">
                                          <p:stCondLst>
                                            <p:cond delay="0"/>
                                          </p:stCondLst>
                                        </p:cTn>
                                        <p:tgtEl>
                                          <p:spTgt spid="10"/>
                                        </p:tgtEl>
                                        <p:attrNameLst>
                                          <p:attrName>ppt_w</p:attrName>
                                        </p:attrNameLst>
                                      </p:cBhvr>
                                    </p:anim>
                                    <p:anim by="(#ppt_w*0.50)" calcmode="lin" valueType="num">
                                      <p:cBhvr>
                                        <p:cTn id="44" dur="500" decel="50000" autoRev="1" fill="hold">
                                          <p:stCondLst>
                                            <p:cond delay="0"/>
                                          </p:stCondLst>
                                        </p:cTn>
                                        <p:tgtEl>
                                          <p:spTgt spid="10"/>
                                        </p:tgtEl>
                                        <p:attrNameLst>
                                          <p:attrName>ppt_x</p:attrName>
                                        </p:attrNameLst>
                                      </p:cBhvr>
                                    </p:anim>
                                    <p:anim from="(-#ppt_h/2)" to="(#ppt_y)" calcmode="lin" valueType="num">
                                      <p:cBhvr>
                                        <p:cTn id="45" dur="1000" fill="hold">
                                          <p:stCondLst>
                                            <p:cond delay="0"/>
                                          </p:stCondLst>
                                        </p:cTn>
                                        <p:tgtEl>
                                          <p:spTgt spid="10"/>
                                        </p:tgtEl>
                                        <p:attrNameLst>
                                          <p:attrName>ppt_y</p:attrName>
                                        </p:attrNameLst>
                                      </p:cBhvr>
                                    </p:anim>
                                    <p:animRot by="21600000">
                                      <p:cBhvr>
                                        <p:cTn id="46" dur="1000" fill="hold">
                                          <p:stCondLst>
                                            <p:cond delay="0"/>
                                          </p:stCondLst>
                                        </p:cTn>
                                        <p:tgtEl>
                                          <p:spTgt spid="10"/>
                                        </p:tgtEl>
                                        <p:attrNameLst>
                                          <p:attrName>r</p:attrName>
                                        </p:attrNameLst>
                                      </p:cBhvr>
                                    </p:animRot>
                                  </p:childTnLst>
                                </p:cTn>
                              </p:par>
                            </p:childTnLst>
                          </p:cTn>
                        </p:par>
                        <p:par>
                          <p:cTn id="47" fill="hold">
                            <p:stCondLst>
                              <p:cond delay="3000"/>
                            </p:stCondLst>
                            <p:childTnLst>
                              <p:par>
                                <p:cTn id="48" presetID="56" presetClass="entr" presetSubtype="0" fill="hold" grpId="0" nodeType="afterEffect">
                                  <p:stCondLst>
                                    <p:cond delay="0"/>
                                  </p:stCondLst>
                                  <p:iterate type="lt">
                                    <p:tmPct val="10000"/>
                                  </p:iterate>
                                  <p:childTnLst>
                                    <p:set>
                                      <p:cBhvr>
                                        <p:cTn id="49" dur="1" fill="hold">
                                          <p:stCondLst>
                                            <p:cond delay="0"/>
                                          </p:stCondLst>
                                        </p:cTn>
                                        <p:tgtEl>
                                          <p:spTgt spid="11"/>
                                        </p:tgtEl>
                                        <p:attrNameLst>
                                          <p:attrName>style.visibility</p:attrName>
                                        </p:attrNameLst>
                                      </p:cBhvr>
                                      <p:to>
                                        <p:strVal val="visible"/>
                                      </p:to>
                                    </p:set>
                                    <p:anim by="(-#ppt_w*2)" calcmode="lin" valueType="num">
                                      <p:cBhvr rctx="PPT">
                                        <p:cTn id="50" dur="500" autoRev="1" fill="hold">
                                          <p:stCondLst>
                                            <p:cond delay="0"/>
                                          </p:stCondLst>
                                        </p:cTn>
                                        <p:tgtEl>
                                          <p:spTgt spid="11"/>
                                        </p:tgtEl>
                                        <p:attrNameLst>
                                          <p:attrName>ppt_w</p:attrName>
                                        </p:attrNameLst>
                                      </p:cBhvr>
                                    </p:anim>
                                    <p:anim by="(#ppt_w*0.50)" calcmode="lin" valueType="num">
                                      <p:cBhvr>
                                        <p:cTn id="51" dur="500" decel="50000" autoRev="1" fill="hold">
                                          <p:stCondLst>
                                            <p:cond delay="0"/>
                                          </p:stCondLst>
                                        </p:cTn>
                                        <p:tgtEl>
                                          <p:spTgt spid="11"/>
                                        </p:tgtEl>
                                        <p:attrNameLst>
                                          <p:attrName>ppt_x</p:attrName>
                                        </p:attrNameLst>
                                      </p:cBhvr>
                                    </p:anim>
                                    <p:anim from="(-#ppt_h/2)" to="(#ppt_y)" calcmode="lin" valueType="num">
                                      <p:cBhvr>
                                        <p:cTn id="52" dur="1000" fill="hold">
                                          <p:stCondLst>
                                            <p:cond delay="0"/>
                                          </p:stCondLst>
                                        </p:cTn>
                                        <p:tgtEl>
                                          <p:spTgt spid="11"/>
                                        </p:tgtEl>
                                        <p:attrNameLst>
                                          <p:attrName>ppt_y</p:attrName>
                                        </p:attrNameLst>
                                      </p:cBhvr>
                                    </p:anim>
                                    <p:animRot by="21600000">
                                      <p:cBhvr>
                                        <p:cTn id="53" dur="1000" fill="hold">
                                          <p:stCondLst>
                                            <p:cond delay="0"/>
                                          </p:stCondLst>
                                        </p:cTn>
                                        <p:tgtEl>
                                          <p:spTgt spid="11"/>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right)">
                                      <p:cBhvr>
                                        <p:cTn id="69" dur="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left)">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right)">
                                      <p:cBhvr>
                                        <p:cTn id="79" dur="5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wipe(left)">
                                      <p:cBhvr>
                                        <p:cTn id="84" dur="500"/>
                                        <p:tgtEl>
                                          <p:spTgt spid="1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2"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wipe(right)">
                                      <p:cBhvr>
                                        <p:cTn id="89" dur="500"/>
                                        <p:tgtEl>
                                          <p:spTgt spid="20"/>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left)">
                                      <p:cBhvr>
                                        <p:cTn id="94" dur="500"/>
                                        <p:tgtEl>
                                          <p:spTgt spid="21"/>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2" fill="hold" grpId="0" nodeType="click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wipe(right)">
                                      <p:cBhvr>
                                        <p:cTn id="99" dur="500"/>
                                        <p:tgtEl>
                                          <p:spTgt spid="22"/>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wipe(left)">
                                      <p:cBhvr>
                                        <p:cTn id="104" dur="500"/>
                                        <p:tgtEl>
                                          <p:spTgt spid="23"/>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2" fill="hold" grpId="0" nodeType="click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wipe(right)">
                                      <p:cBhvr>
                                        <p:cTn id="10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animBg="1"/>
      <p:bldP spid="5" grpId="0" animBg="1"/>
      <p:bldP spid="7" grpId="0"/>
      <p:bldP spid="8" grpId="0"/>
      <p:bldP spid="10" grpId="0" animBg="1"/>
      <p:bldP spid="12" grpId="0" animBg="1"/>
      <p:bldP spid="13" grpId="0" animBg="1"/>
      <p:bldP spid="14" grpId="0" animBg="1"/>
      <p:bldP spid="15" grpId="0" animBg="1"/>
      <p:bldP spid="18" grpId="0" animBg="1"/>
      <p:bldP spid="19" grpId="0" animBg="1"/>
      <p:bldP spid="20" grpId="0" animBg="1"/>
      <p:bldP spid="22" grpId="0" animBg="1"/>
      <p:bldP spid="23" grpId="0" animBg="1"/>
      <p:bldP spid="24"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25400" y="0"/>
            <a:ext cx="3801945" cy="5943600"/>
          </a:xfrm>
          <a:prstGeom prst="rect">
            <a:avLst/>
          </a:prstGeom>
        </p:spPr>
      </p:pic>
      <p:sp>
        <p:nvSpPr>
          <p:cNvPr id="8" name="Rounded Rectangular Callout 7"/>
          <p:cNvSpPr/>
          <p:nvPr/>
        </p:nvSpPr>
        <p:spPr>
          <a:xfrm>
            <a:off x="4876800" y="1981200"/>
            <a:ext cx="5410200" cy="3162300"/>
          </a:xfrm>
          <a:prstGeom prst="wedgeRoundRectCallout">
            <a:avLst>
              <a:gd name="adj1" fmla="val -103761"/>
              <a:gd name="adj2" fmla="val -72173"/>
              <a:gd name="adj3" fmla="val 16667"/>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smtClean="0">
                <a:solidFill>
                  <a:schemeClr val="tx1"/>
                </a:solidFill>
                <a:latin typeface="Book Antiqua" pitchFamily="18" charset="0"/>
              </a:rPr>
              <a:t>I believe that I was born on the wrong side of the planet, and that my society is unable to appreciate my intellect. The west would be more receptive to my genius.</a:t>
            </a:r>
            <a:endParaRPr lang="en-US" sz="2800" b="1" dirty="0">
              <a:solidFill>
                <a:schemeClr val="tx1"/>
              </a:solidFill>
              <a:latin typeface="Book Antiqua" pitchFamily="18" charset="0"/>
            </a:endParaRPr>
          </a:p>
        </p:txBody>
      </p:sp>
    </p:spTree>
    <p:extLst>
      <p:ext uri="{BB962C8B-B14F-4D97-AF65-F5344CB8AC3E}">
        <p14:creationId xmlns:p14="http://schemas.microsoft.com/office/powerpoint/2010/main" val="2762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0-#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t="6197"/>
          <a:stretch/>
        </p:blipFill>
        <p:spPr>
          <a:xfrm>
            <a:off x="6248401" y="152400"/>
            <a:ext cx="4343400" cy="4914182"/>
          </a:xfrm>
          <a:prstGeom prst="rect">
            <a:avLst/>
          </a:prstGeom>
        </p:spPr>
      </p:pic>
      <p:sp>
        <p:nvSpPr>
          <p:cNvPr id="5" name="TextBox 4"/>
          <p:cNvSpPr txBox="1"/>
          <p:nvPr/>
        </p:nvSpPr>
        <p:spPr>
          <a:xfrm>
            <a:off x="6248401" y="5181600"/>
            <a:ext cx="43434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Famous English poet</a:t>
            </a:r>
            <a:endParaRPr lang="en-US" sz="2800" b="1" dirty="0">
              <a:latin typeface="Book Antiqua" pitchFamily="18" charset="0"/>
            </a:endParaRPr>
          </a:p>
        </p:txBody>
      </p:sp>
      <p:sp>
        <p:nvSpPr>
          <p:cNvPr id="6" name="TextBox 5"/>
          <p:cNvSpPr txBox="1"/>
          <p:nvPr/>
        </p:nvSpPr>
        <p:spPr>
          <a:xfrm>
            <a:off x="9144000" y="1295400"/>
            <a:ext cx="1295401" cy="954107"/>
          </a:xfrm>
          <a:prstGeom prst="rect">
            <a:avLst/>
          </a:prstGeom>
          <a:noFill/>
        </p:spPr>
        <p:txBody>
          <a:bodyPr wrap="square" rtlCol="0">
            <a:spAutoFit/>
          </a:bodyPr>
          <a:lstStyle/>
          <a:p>
            <a:pPr algn="ctr"/>
            <a:r>
              <a:rPr lang="en-US" sz="2800" b="1" dirty="0" smtClean="0">
                <a:solidFill>
                  <a:schemeClr val="bg1"/>
                </a:solidFill>
                <a:latin typeface="Book Antiqua" pitchFamily="18" charset="0"/>
              </a:rPr>
              <a:t>Lord </a:t>
            </a:r>
          </a:p>
          <a:p>
            <a:pPr algn="ctr"/>
            <a:r>
              <a:rPr lang="en-US" sz="2800" b="1" dirty="0" smtClean="0">
                <a:solidFill>
                  <a:schemeClr val="bg1"/>
                </a:solidFill>
                <a:latin typeface="Book Antiqua" pitchFamily="18" charset="0"/>
              </a:rPr>
              <a:t>Byron</a:t>
            </a:r>
            <a:endParaRPr lang="en-US" sz="2800" b="1" dirty="0">
              <a:solidFill>
                <a:schemeClr val="bg1"/>
              </a:solidFill>
              <a:latin typeface="Book Antiqua" pitchFamily="18" charset="0"/>
            </a:endParaRP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t="10470"/>
          <a:stretch/>
        </p:blipFill>
        <p:spPr>
          <a:xfrm flipH="1">
            <a:off x="152400" y="123298"/>
            <a:ext cx="3200399" cy="4972386"/>
          </a:xfrm>
          <a:prstGeom prst="rect">
            <a:avLst/>
          </a:prstGeom>
        </p:spPr>
      </p:pic>
      <p:sp>
        <p:nvSpPr>
          <p:cNvPr id="8" name="TextBox 7"/>
          <p:cNvSpPr txBox="1"/>
          <p:nvPr/>
        </p:nvSpPr>
        <p:spPr>
          <a:xfrm>
            <a:off x="152400" y="5181600"/>
            <a:ext cx="3200399"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Michael</a:t>
            </a:r>
            <a:endParaRPr lang="en-US" sz="2800" b="1" dirty="0">
              <a:latin typeface="Book Antiqua" pitchFamily="18" charset="0"/>
            </a:endParaRPr>
          </a:p>
        </p:txBody>
      </p:sp>
      <p:sp>
        <p:nvSpPr>
          <p:cNvPr id="9" name="Pentagon 8"/>
          <p:cNvSpPr/>
          <p:nvPr/>
        </p:nvSpPr>
        <p:spPr>
          <a:xfrm>
            <a:off x="3428999" y="152400"/>
            <a:ext cx="2819401" cy="5552420"/>
          </a:xfrm>
          <a:prstGeom prst="homePlate">
            <a:avLst>
              <a:gd name="adj" fmla="val 48303"/>
            </a:avLst>
          </a:prstGeom>
          <a:solidFill>
            <a:srgbClr val="0070C0"/>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Book Antiqua" pitchFamily="18" charset="0"/>
              </a:rPr>
              <a:t>w</a:t>
            </a:r>
            <a:r>
              <a:rPr lang="en-US" sz="2800" b="1" dirty="0" smtClean="0">
                <a:latin typeface="Book Antiqua" pitchFamily="18" charset="0"/>
              </a:rPr>
              <a:t>as an ardent follower of-</a:t>
            </a:r>
            <a:endParaRPr lang="en-US" sz="2800" b="1" dirty="0">
              <a:latin typeface="Book Antiqua" pitchFamily="18" charset="0"/>
            </a:endParaRPr>
          </a:p>
        </p:txBody>
      </p:sp>
    </p:spTree>
    <p:extLst>
      <p:ext uri="{BB962C8B-B14F-4D97-AF65-F5344CB8AC3E}">
        <p14:creationId xmlns:p14="http://schemas.microsoft.com/office/powerpoint/2010/main" val="151615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par>
                          <p:cTn id="10" fill="hold">
                            <p:stCondLst>
                              <p:cond delay="2000"/>
                            </p:stCondLst>
                            <p:childTnLst>
                              <p:par>
                                <p:cTn id="11" presetID="2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1000"/>
                                        <p:tgtEl>
                                          <p:spTgt spid="9"/>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4827226-B2DA-46EC-8F7B-3176FBF1FC80}" type="slidenum">
              <a:rPr lang="en-US" smtClean="0"/>
              <a:t>13</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600" y="457200"/>
            <a:ext cx="3732362" cy="4952999"/>
          </a:xfrm>
          <a:prstGeom prst="rect">
            <a:avLst/>
          </a:prstGeom>
          <a:ln>
            <a:solidFill>
              <a:schemeClr val="tx1"/>
            </a:solidFill>
          </a:ln>
        </p:spPr>
      </p:pic>
      <p:sp>
        <p:nvSpPr>
          <p:cNvPr id="5" name="Right Arrow 4"/>
          <p:cNvSpPr/>
          <p:nvPr/>
        </p:nvSpPr>
        <p:spPr>
          <a:xfrm>
            <a:off x="3960962" y="457200"/>
            <a:ext cx="2422674" cy="4952999"/>
          </a:xfrm>
          <a:prstGeom prst="rightArrow">
            <a:avLst>
              <a:gd name="adj1" fmla="val 52974"/>
              <a:gd name="adj2" fmla="val 55051"/>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US" sz="2400" b="1" spc="-100" dirty="0" smtClean="0">
                <a:latin typeface="Book Antiqua" pitchFamily="18" charset="0"/>
              </a:rPr>
              <a:t>After adopting  Christianity Michael went to --</a:t>
            </a:r>
            <a:endParaRPr lang="en-US" sz="2400" b="1" spc="-100" dirty="0">
              <a:latin typeface="Book Antiqua" pitchFamily="18" charset="0"/>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83636" y="457200"/>
            <a:ext cx="4419657" cy="4952999"/>
          </a:xfrm>
          <a:prstGeom prst="rect">
            <a:avLst/>
          </a:prstGeom>
          <a:ln>
            <a:solidFill>
              <a:schemeClr val="tx1"/>
            </a:solidFill>
          </a:ln>
        </p:spPr>
      </p:pic>
      <p:sp>
        <p:nvSpPr>
          <p:cNvPr id="7" name="TextBox 6"/>
          <p:cNvSpPr txBox="1"/>
          <p:nvPr/>
        </p:nvSpPr>
        <p:spPr>
          <a:xfrm>
            <a:off x="6459836" y="457200"/>
            <a:ext cx="1541164" cy="523220"/>
          </a:xfrm>
          <a:prstGeom prst="rect">
            <a:avLst/>
          </a:prstGeom>
          <a:noFill/>
        </p:spPr>
        <p:txBody>
          <a:bodyPr wrap="square" rtlCol="0">
            <a:spAutoFit/>
          </a:bodyPr>
          <a:lstStyle/>
          <a:p>
            <a:r>
              <a:rPr lang="en-US" sz="2800" b="1" dirty="0" smtClean="0">
                <a:latin typeface="Arial" pitchFamily="34" charset="0"/>
                <a:cs typeface="Arial" pitchFamily="34" charset="0"/>
              </a:rPr>
              <a:t>Europe</a:t>
            </a:r>
            <a:endParaRPr lang="en-US" sz="2800" b="1" dirty="0">
              <a:latin typeface="Arial" pitchFamily="34" charset="0"/>
              <a:cs typeface="Arial" pitchFamily="34" charset="0"/>
            </a:endParaRPr>
          </a:p>
        </p:txBody>
      </p:sp>
      <p:grpSp>
        <p:nvGrpSpPr>
          <p:cNvPr id="12" name="Group 11"/>
          <p:cNvGrpSpPr/>
          <p:nvPr/>
        </p:nvGrpSpPr>
        <p:grpSpPr>
          <a:xfrm>
            <a:off x="228600" y="457200"/>
            <a:ext cx="6155036" cy="4952999"/>
            <a:chOff x="228600" y="457200"/>
            <a:chExt cx="6155036" cy="4952999"/>
          </a:xfrm>
        </p:grpSpPr>
        <p:pic>
          <p:nvPicPr>
            <p:cNvPr id="10" name="Picture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8600" y="457200"/>
              <a:ext cx="6155036" cy="4952999"/>
            </a:xfrm>
            <a:prstGeom prst="rect">
              <a:avLst/>
            </a:prstGeom>
            <a:ln>
              <a:solidFill>
                <a:schemeClr val="tx1"/>
              </a:solidFill>
            </a:ln>
          </p:spPr>
        </p:pic>
        <p:sp>
          <p:nvSpPr>
            <p:cNvPr id="11" name="Rectangle 10"/>
            <p:cNvSpPr/>
            <p:nvPr/>
          </p:nvSpPr>
          <p:spPr>
            <a:xfrm>
              <a:off x="228600" y="457200"/>
              <a:ext cx="1447800" cy="457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France</a:t>
              </a:r>
              <a:endParaRPr lang="en-US" sz="3200" b="1" dirty="0">
                <a:solidFill>
                  <a:schemeClr val="tx1"/>
                </a:solidFill>
              </a:endParaRPr>
            </a:p>
          </p:txBody>
        </p:sp>
      </p:grpSp>
      <p:sp>
        <p:nvSpPr>
          <p:cNvPr id="13" name="Oval 12"/>
          <p:cNvSpPr/>
          <p:nvPr/>
        </p:nvSpPr>
        <p:spPr>
          <a:xfrm>
            <a:off x="1066800" y="3505200"/>
            <a:ext cx="1143000" cy="304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a:off x="533400" y="838200"/>
            <a:ext cx="952500" cy="2590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 name="Rectangle 17"/>
          <p:cNvSpPr/>
          <p:nvPr/>
        </p:nvSpPr>
        <p:spPr>
          <a:xfrm>
            <a:off x="6858000" y="4749800"/>
            <a:ext cx="685800" cy="304800"/>
          </a:xfrm>
          <a:prstGeom prst="rect">
            <a:avLst/>
          </a:prstGeom>
          <a:noFill/>
          <a:ln w="5080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28600" y="457200"/>
            <a:ext cx="1447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France</a:t>
            </a:r>
            <a:endParaRPr lang="en-US" sz="3200" b="1" dirty="0">
              <a:solidFill>
                <a:srgbClr val="FF0000"/>
              </a:solidFill>
            </a:endParaRPr>
          </a:p>
        </p:txBody>
      </p:sp>
    </p:spTree>
    <p:extLst>
      <p:ext uri="{BB962C8B-B14F-4D97-AF65-F5344CB8AC3E}">
        <p14:creationId xmlns:p14="http://schemas.microsoft.com/office/powerpoint/2010/main" val="68194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7"/>
                    </p:tgtEl>
                  </p:cond>
                </p:stCondLst>
                <p:endSync evt="end" delay="0">
                  <p:rtn val="all"/>
                </p:endSync>
                <p:childTnLst>
                  <p:par>
                    <p:cTn id="32" fill="hold">
                      <p:stCondLst>
                        <p:cond delay="0"/>
                      </p:stCondLst>
                      <p:childTnLst>
                        <p:par>
                          <p:cTn id="33" fill="hold">
                            <p:stCondLst>
                              <p:cond delay="0"/>
                            </p:stCondLst>
                            <p:childTnLst>
                              <p:par>
                                <p:cTn id="34" presetID="53" presetClass="entr" presetSubtype="16" repeatCount="400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childTnLst>
                          </p:cTn>
                        </p:par>
                      </p:childTnLst>
                    </p:cTn>
                  </p:par>
                </p:childTnLst>
              </p:cTn>
              <p:nextCondLst>
                <p:cond evt="onClick" delay="0">
                  <p:tgtEl>
                    <p:spTgt spid="7"/>
                  </p:tgtEl>
                </p:cond>
              </p:nextCondLst>
            </p:seq>
            <p:seq concurrent="1" nextAc="seek">
              <p:cTn id="39" restart="whenNotActive" fill="hold" evtFilter="cancelBubble" nodeType="interactiveSeq">
                <p:stCondLst>
                  <p:cond evt="onClick" delay="0">
                    <p:tgtEl>
                      <p:spTgt spid="18"/>
                    </p:tgtEl>
                  </p:cond>
                </p:stCondLst>
                <p:endSync evt="end" delay="0">
                  <p:rtn val="all"/>
                </p:endSync>
                <p:childTnLst>
                  <p:par>
                    <p:cTn id="40" fill="hold">
                      <p:stCondLst>
                        <p:cond delay="0"/>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childTnLst>
                    </p:cTn>
                  </p:par>
                </p:childTnLst>
              </p:cTn>
              <p:nextCondLst>
                <p:cond evt="onClick" delay="0">
                  <p:tgtEl>
                    <p:spTgt spid="18"/>
                  </p:tgtEl>
                </p:cond>
              </p:nextCondLst>
            </p:seq>
            <p:seq concurrent="1" nextAc="seek">
              <p:cTn id="47" restart="whenNotActive" fill="hold" evtFilter="cancelBubble" nodeType="interactiveSeq">
                <p:stCondLst>
                  <p:cond evt="onClick" delay="0">
                    <p:tgtEl>
                      <p:spTgt spid="17"/>
                    </p:tgtEl>
                  </p:cond>
                </p:stCondLst>
                <p:endSync evt="end" delay="0">
                  <p:rtn val="all"/>
                </p:endSync>
                <p:childTnLst>
                  <p:par>
                    <p:cTn id="48" fill="hold">
                      <p:stCondLst>
                        <p:cond delay="0"/>
                      </p:stCondLst>
                      <p:childTnLst>
                        <p:par>
                          <p:cTn id="49" fill="hold">
                            <p:stCondLst>
                              <p:cond delay="0"/>
                            </p:stCondLst>
                            <p:childTnLst>
                              <p:par>
                                <p:cTn id="50" presetID="53" presetClass="entr" presetSubtype="16" repeatCount="400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childTnLst>
                          </p:cTn>
                        </p:par>
                        <p:par>
                          <p:cTn id="55" fill="hold">
                            <p:stCondLst>
                              <p:cond delay="2000"/>
                            </p:stCondLst>
                            <p:childTnLst>
                              <p:par>
                                <p:cTn id="56" presetID="22" presetClass="entr" presetSubtype="1" fill="hold"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up)">
                                      <p:cBhvr>
                                        <p:cTn id="58" dur="1000"/>
                                        <p:tgtEl>
                                          <p:spTgt spid="16"/>
                                        </p:tgtEl>
                                      </p:cBhvr>
                                    </p:animEffect>
                                  </p:childTnLst>
                                </p:cTn>
                              </p:par>
                            </p:childTnLst>
                          </p:cTn>
                        </p:par>
                      </p:childTnLst>
                    </p:cTn>
                  </p:par>
                </p:childTnLst>
              </p:cTn>
              <p:nextCondLst>
                <p:cond evt="onClick" delay="0">
                  <p:tgtEl>
                    <p:spTgt spid="17"/>
                  </p:tgtEl>
                </p:cond>
              </p:nextCondLst>
            </p:seq>
          </p:childTnLst>
        </p:cTn>
      </p:par>
    </p:tnLst>
    <p:bldLst>
      <p:bldP spid="5" grpId="0" animBg="1"/>
      <p:bldP spid="7" grpId="0"/>
      <p:bldP spid="13" grpId="0" animBg="1"/>
      <p:bldP spid="18"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4827226-B2DA-46EC-8F7B-3176FBF1FC80}" type="slidenum">
              <a:rPr lang="en-US" smtClean="0"/>
              <a:t>14</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10890126" cy="5943600"/>
          </a:xfrm>
          <a:prstGeom prst="rect">
            <a:avLst/>
          </a:prstGeom>
        </p:spPr>
      </p:pic>
      <p:pic>
        <p:nvPicPr>
          <p:cNvPr id="4" name="Picture 3"/>
          <p:cNvPicPr>
            <a:picLocks noChangeAspect="1"/>
          </p:cNvPicPr>
          <p:nvPr/>
        </p:nvPicPr>
        <p:blipFill>
          <a:blip r:embed="rId4" cstate="email">
            <a:extLst>
              <a:ext uri="{BEBA8EAE-BF5A-486C-A8C5-ECC9F3942E4B}">
                <a14:imgProps xmlns:a14="http://schemas.microsoft.com/office/drawing/2010/main">
                  <a14:imgLayer r:embed="rId5">
                    <a14:imgEffect>
                      <a14:brightnessContrast bright="12000" contrast="28000"/>
                    </a14:imgEffect>
                  </a14:imgLayer>
                </a14:imgProps>
              </a:ext>
              <a:ext uri="{28A0092B-C50C-407E-A947-70E740481C1C}">
                <a14:useLocalDpi xmlns:a14="http://schemas.microsoft.com/office/drawing/2010/main"/>
              </a:ext>
            </a:extLst>
          </a:blip>
          <a:stretch>
            <a:fillRect/>
          </a:stretch>
        </p:blipFill>
        <p:spPr>
          <a:xfrm>
            <a:off x="0" y="0"/>
            <a:ext cx="10972800" cy="5943600"/>
          </a:xfrm>
          <a:prstGeom prst="rect">
            <a:avLst/>
          </a:prstGeom>
          <a:ln>
            <a:solidFill>
              <a:schemeClr val="tx1"/>
            </a:solidFill>
          </a:ln>
        </p:spPr>
      </p:pic>
      <p:sp>
        <p:nvSpPr>
          <p:cNvPr id="5" name="TextBox 4"/>
          <p:cNvSpPr txBox="1"/>
          <p:nvPr/>
        </p:nvSpPr>
        <p:spPr>
          <a:xfrm>
            <a:off x="8343900" y="228600"/>
            <a:ext cx="2590800" cy="523220"/>
          </a:xfrm>
          <a:prstGeom prst="rect">
            <a:avLst/>
          </a:prstGeom>
          <a:noFill/>
        </p:spPr>
        <p:txBody>
          <a:bodyPr wrap="square" rtlCol="0">
            <a:spAutoFit/>
          </a:bodyPr>
          <a:lstStyle/>
          <a:p>
            <a:r>
              <a:rPr lang="en-US" sz="2800" b="1" dirty="0" smtClean="0">
                <a:solidFill>
                  <a:schemeClr val="bg1"/>
                </a:solidFill>
                <a:latin typeface="Book Antiqua" pitchFamily="18" charset="0"/>
              </a:rPr>
              <a:t>Versailles city</a:t>
            </a:r>
            <a:endParaRPr lang="en-US" sz="2800" b="1" dirty="0">
              <a:solidFill>
                <a:schemeClr val="bg1"/>
              </a:solidFill>
              <a:latin typeface="Book Antiqua" pitchFamily="18" charset="0"/>
            </a:endParaRPr>
          </a:p>
        </p:txBody>
      </p:sp>
      <p:sp>
        <p:nvSpPr>
          <p:cNvPr id="7" name="Rectangle 6"/>
          <p:cNvSpPr/>
          <p:nvPr/>
        </p:nvSpPr>
        <p:spPr>
          <a:xfrm>
            <a:off x="0" y="5054600"/>
            <a:ext cx="10972799" cy="914400"/>
          </a:xfrm>
          <a:prstGeom prst="rect">
            <a:avLst/>
          </a:prstGeom>
          <a:solidFill>
            <a:schemeClr val="bg2">
              <a:lumMod val="10000"/>
              <a:alpha val="75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just"/>
            <a:r>
              <a:rPr lang="en-US" sz="2800" b="1" dirty="0" smtClean="0">
                <a:solidFill>
                  <a:schemeClr val="bg1"/>
                </a:solidFill>
                <a:latin typeface="Book Antiqua" pitchFamily="18" charset="0"/>
              </a:rPr>
              <a:t>The poet lived in this city and composed his poetry and drama almost entirely in English.</a:t>
            </a:r>
            <a:endParaRPr lang="en-US" sz="2800" b="1" dirty="0">
              <a:solidFill>
                <a:schemeClr val="bg1"/>
              </a:solidFill>
              <a:latin typeface="Book Antiqua" pitchFamily="18" charset="0"/>
            </a:endParaRPr>
          </a:p>
        </p:txBody>
      </p:sp>
    </p:spTree>
    <p:extLst>
      <p:ext uri="{BB962C8B-B14F-4D97-AF65-F5344CB8AC3E}">
        <p14:creationId xmlns:p14="http://schemas.microsoft.com/office/powerpoint/2010/main" val="2122619898"/>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629400" y="394182"/>
            <a:ext cx="4038600" cy="5108145"/>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800" b="1" spc="-100" dirty="0">
                <a:latin typeface="Book Antiqua" pitchFamily="18" charset="0"/>
              </a:rPr>
              <a:t>No one accepted him and he failed to gain the right appreciation. To his utter frustration he found that he was not esteemed as a native writer of English literature. </a:t>
            </a:r>
          </a:p>
        </p:txBody>
      </p:sp>
      <p:sp>
        <p:nvSpPr>
          <p:cNvPr id="14" name="Left Arrow 13"/>
          <p:cNvSpPr/>
          <p:nvPr/>
        </p:nvSpPr>
        <p:spPr>
          <a:xfrm flipH="1">
            <a:off x="5562600" y="1524000"/>
            <a:ext cx="1025769" cy="3124200"/>
          </a:xfrm>
          <a:prstGeom prst="leftArrow">
            <a:avLst>
              <a:gd name="adj1" fmla="val 50000"/>
              <a:gd name="adj2" fmla="val 57641"/>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609600" y="394182"/>
            <a:ext cx="4953000" cy="5120845"/>
          </a:xfrm>
          <a:prstGeom prst="rect">
            <a:avLst/>
          </a:prstGeom>
        </p:spPr>
      </p:pic>
    </p:spTree>
    <p:extLst>
      <p:ext uri="{BB962C8B-B14F-4D97-AF65-F5344CB8AC3E}">
        <p14:creationId xmlns:p14="http://schemas.microsoft.com/office/powerpoint/2010/main" val="407250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4827226-B2DA-46EC-8F7B-3176FBF1FC80}" type="slidenum">
              <a:rPr lang="en-US" smtClean="0"/>
              <a:t>16</a:t>
            </a:fld>
            <a:endParaRPr lang="en-US"/>
          </a:p>
        </p:txBody>
      </p:sp>
      <p:sp>
        <p:nvSpPr>
          <p:cNvPr id="3" name="Oval 2"/>
          <p:cNvSpPr/>
          <p:nvPr/>
        </p:nvSpPr>
        <p:spPr>
          <a:xfrm>
            <a:off x="2286000" y="1600200"/>
            <a:ext cx="5829427" cy="2159943"/>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latin typeface="Book Antiqua" pitchFamily="18" charset="0"/>
              </a:rPr>
              <a:t>Out of his frustration he composed-</a:t>
            </a:r>
            <a:endParaRPr lang="en-US" sz="2800" b="1" dirty="0">
              <a:latin typeface="Book Antiqua"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a:ext>
            </a:extLst>
          </a:blip>
          <a:srcRect b="7265"/>
          <a:stretch/>
        </p:blipFill>
        <p:spPr>
          <a:xfrm>
            <a:off x="177800" y="215900"/>
            <a:ext cx="10591800" cy="5511800"/>
          </a:xfrm>
          <a:prstGeom prst="rect">
            <a:avLst/>
          </a:prstGeom>
          <a:ln>
            <a:solidFill>
              <a:schemeClr val="tx1"/>
            </a:solidFill>
          </a:ln>
        </p:spPr>
      </p:pic>
      <p:sp>
        <p:nvSpPr>
          <p:cNvPr id="6" name="Slide Number Placeholder 1"/>
          <p:cNvSpPr txBox="1">
            <a:spLocks/>
          </p:cNvSpPr>
          <p:nvPr/>
        </p:nvSpPr>
        <p:spPr>
          <a:xfrm>
            <a:off x="7863841" y="5508841"/>
            <a:ext cx="2560320" cy="31644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827226-B2DA-46EC-8F7B-3176FBF1FC80}" type="slidenum">
              <a:rPr lang="en-US" smtClean="0"/>
              <a:pPr/>
              <a:t>16</a:t>
            </a:fld>
            <a:endParaRPr lang="en-US"/>
          </a:p>
        </p:txBody>
      </p:sp>
      <p:sp>
        <p:nvSpPr>
          <p:cNvPr id="7" name="Rectangle 6"/>
          <p:cNvSpPr/>
          <p:nvPr/>
        </p:nvSpPr>
        <p:spPr>
          <a:xfrm>
            <a:off x="6769100" y="228600"/>
            <a:ext cx="3987800" cy="54991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indent="457200"/>
            <a:r>
              <a:rPr lang="bn-IN" sz="2800" dirty="0">
                <a:latin typeface="NikoshBAN" pitchFamily="2" charset="0"/>
                <a:cs typeface="NikoshBAN" pitchFamily="2" charset="0"/>
              </a:rPr>
              <a:t>কপোতাক্ষ নদ</a:t>
            </a:r>
          </a:p>
          <a:p>
            <a:pPr indent="457200"/>
            <a:r>
              <a:rPr lang="bn-IN" sz="2000" dirty="0">
                <a:latin typeface="NikoshBAN" pitchFamily="2" charset="0"/>
                <a:cs typeface="NikoshBAN" pitchFamily="2" charset="0"/>
              </a:rPr>
              <a:t>            </a:t>
            </a:r>
            <a:r>
              <a:rPr lang="bn-IN" sz="2400" dirty="0">
                <a:latin typeface="NikoshBAN" pitchFamily="2" charset="0"/>
                <a:cs typeface="NikoshBAN" pitchFamily="2" charset="0"/>
              </a:rPr>
              <a:t>--মাইকেল মধুসূদন দত্ত</a:t>
            </a:r>
          </a:p>
          <a:p>
            <a:pPr indent="457200"/>
            <a:r>
              <a:rPr lang="bn-IN" sz="2000" dirty="0">
                <a:latin typeface="NikoshBAN" pitchFamily="2" charset="0"/>
                <a:cs typeface="NikoshBAN" pitchFamily="2" charset="0"/>
              </a:rPr>
              <a:t>সতত, হে নদ, তুমি পড় মোর মনে!</a:t>
            </a:r>
          </a:p>
          <a:p>
            <a:pPr indent="457200"/>
            <a:r>
              <a:rPr lang="bn-IN" sz="2000" dirty="0">
                <a:latin typeface="NikoshBAN" pitchFamily="2" charset="0"/>
                <a:cs typeface="NikoshBAN" pitchFamily="2" charset="0"/>
              </a:rPr>
              <a:t>সতত তোমার কথা ভাবি এ বিরলে;</a:t>
            </a:r>
          </a:p>
          <a:p>
            <a:pPr indent="457200"/>
            <a:r>
              <a:rPr lang="bn-IN" sz="2000" dirty="0">
                <a:latin typeface="NikoshBAN" pitchFamily="2" charset="0"/>
                <a:cs typeface="NikoshBAN" pitchFamily="2" charset="0"/>
              </a:rPr>
              <a:t>সতত (যেমতি লোক নিশার স্বপনে</a:t>
            </a:r>
          </a:p>
          <a:p>
            <a:pPr indent="457200"/>
            <a:r>
              <a:rPr lang="bn-IN" sz="2000" dirty="0">
                <a:latin typeface="NikoshBAN" pitchFamily="2" charset="0"/>
                <a:cs typeface="NikoshBAN" pitchFamily="2" charset="0"/>
              </a:rPr>
              <a:t>শোনে মায়া-মন্ত্র ধ্বনি) তব কলকলে</a:t>
            </a:r>
          </a:p>
          <a:p>
            <a:pPr indent="457200"/>
            <a:r>
              <a:rPr lang="bn-IN" sz="2000" dirty="0">
                <a:latin typeface="NikoshBAN" pitchFamily="2" charset="0"/>
                <a:cs typeface="NikoshBAN" pitchFamily="2" charset="0"/>
              </a:rPr>
              <a:t>জুড়াই এ কান আমি ভ্রান্তির ছলনে!</a:t>
            </a:r>
          </a:p>
          <a:p>
            <a:pPr indent="457200"/>
            <a:endParaRPr lang="bn-IN" sz="900" dirty="0">
              <a:latin typeface="NikoshBAN" pitchFamily="2" charset="0"/>
              <a:cs typeface="NikoshBAN" pitchFamily="2" charset="0"/>
            </a:endParaRPr>
          </a:p>
          <a:p>
            <a:pPr indent="457200"/>
            <a:r>
              <a:rPr lang="bn-IN" sz="2000" dirty="0">
                <a:latin typeface="NikoshBAN" pitchFamily="2" charset="0"/>
                <a:cs typeface="NikoshBAN" pitchFamily="2" charset="0"/>
              </a:rPr>
              <a:t>বহু দেশ দেখিয়াছি বহু নদ-দলে,</a:t>
            </a:r>
          </a:p>
          <a:p>
            <a:pPr indent="457200"/>
            <a:r>
              <a:rPr lang="bn-IN" sz="2000" dirty="0">
                <a:latin typeface="NikoshBAN" pitchFamily="2" charset="0"/>
                <a:cs typeface="NikoshBAN" pitchFamily="2" charset="0"/>
              </a:rPr>
              <a:t>কিন্তু এ স্নেহের তৃষ্ণা মিটে কার জলে?</a:t>
            </a:r>
          </a:p>
          <a:p>
            <a:pPr indent="457200"/>
            <a:r>
              <a:rPr lang="bn-IN" sz="2000" dirty="0">
                <a:latin typeface="NikoshBAN" pitchFamily="2" charset="0"/>
                <a:cs typeface="NikoshBAN" pitchFamily="2" charset="0"/>
              </a:rPr>
              <a:t>দুগ্ধ-স্রোতরূপী তুমি জন্মভুমি-স্তনে।</a:t>
            </a:r>
          </a:p>
          <a:p>
            <a:pPr indent="457200"/>
            <a:endParaRPr lang="bn-IN" sz="1200" dirty="0">
              <a:latin typeface="NikoshBAN" pitchFamily="2" charset="0"/>
              <a:cs typeface="NikoshBAN" pitchFamily="2" charset="0"/>
            </a:endParaRPr>
          </a:p>
          <a:p>
            <a:pPr indent="457200"/>
            <a:r>
              <a:rPr lang="bn-IN" sz="2000" dirty="0">
                <a:latin typeface="NikoshBAN" pitchFamily="2" charset="0"/>
                <a:cs typeface="NikoshBAN" pitchFamily="2" charset="0"/>
              </a:rPr>
              <a:t>আর কি হে হবে দেখা?– যত দিন যাবে,</a:t>
            </a:r>
          </a:p>
          <a:p>
            <a:pPr indent="457200"/>
            <a:r>
              <a:rPr lang="bn-IN" sz="2000" dirty="0">
                <a:latin typeface="NikoshBAN" pitchFamily="2" charset="0"/>
                <a:cs typeface="NikoshBAN" pitchFamily="2" charset="0"/>
              </a:rPr>
              <a:t>প্রজারূপে রাজরূপ সাগরেরে দিতে</a:t>
            </a:r>
          </a:p>
          <a:p>
            <a:pPr indent="457200"/>
            <a:r>
              <a:rPr lang="bn-IN" sz="2000" dirty="0">
                <a:latin typeface="NikoshBAN" pitchFamily="2" charset="0"/>
                <a:cs typeface="NikoshBAN" pitchFamily="2" charset="0"/>
              </a:rPr>
              <a:t>বারি-রূপ কর তুমি; এ মিনতি, গাবে</a:t>
            </a:r>
          </a:p>
          <a:p>
            <a:pPr indent="457200"/>
            <a:r>
              <a:rPr lang="bn-IN" sz="2000" dirty="0">
                <a:latin typeface="NikoshBAN" pitchFamily="2" charset="0"/>
                <a:cs typeface="NikoshBAN" pitchFamily="2" charset="0"/>
              </a:rPr>
              <a:t>বঙ্গজ জনের কানে, সখে, সখা-রীতে</a:t>
            </a:r>
          </a:p>
          <a:p>
            <a:pPr indent="457200"/>
            <a:r>
              <a:rPr lang="bn-IN" sz="2000" dirty="0">
                <a:latin typeface="NikoshBAN" pitchFamily="2" charset="0"/>
                <a:cs typeface="NikoshBAN" pitchFamily="2" charset="0"/>
              </a:rPr>
              <a:t>নাম তার, এ প্রবাসে মজি প্রেম-ভাবে</a:t>
            </a:r>
          </a:p>
          <a:p>
            <a:pPr indent="457200"/>
            <a:r>
              <a:rPr lang="bn-IN" sz="2000" dirty="0">
                <a:latin typeface="NikoshBAN" pitchFamily="2" charset="0"/>
                <a:cs typeface="NikoshBAN" pitchFamily="2" charset="0"/>
              </a:rPr>
              <a:t>লইছে যে তব নাম বঙ্গের সঙ্গীতে।</a:t>
            </a:r>
            <a:endParaRPr lang="en-US" sz="2000" dirty="0">
              <a:latin typeface="NikoshBAN" pitchFamily="2" charset="0"/>
              <a:cs typeface="NikoshBAN" pitchFamily="2" charset="0"/>
            </a:endParaRPr>
          </a:p>
        </p:txBody>
      </p:sp>
      <p:sp>
        <p:nvSpPr>
          <p:cNvPr id="8" name="Striped Right Arrow 7"/>
          <p:cNvSpPr/>
          <p:nvPr/>
        </p:nvSpPr>
        <p:spPr>
          <a:xfrm>
            <a:off x="457200" y="1524000"/>
            <a:ext cx="5638800" cy="1905000"/>
          </a:xfrm>
          <a:prstGeom prst="stripedRightArrow">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endParaRPr lang="en-US" sz="2400" b="1" dirty="0">
              <a:latin typeface="Book Antiqua" pitchFamily="18" charset="0"/>
            </a:endParaRPr>
          </a:p>
        </p:txBody>
      </p:sp>
      <p:sp>
        <p:nvSpPr>
          <p:cNvPr id="9" name="TextBox 8"/>
          <p:cNvSpPr txBox="1"/>
          <p:nvPr/>
        </p:nvSpPr>
        <p:spPr>
          <a:xfrm>
            <a:off x="1435100" y="2222500"/>
            <a:ext cx="4038600" cy="584775"/>
          </a:xfrm>
          <a:prstGeom prst="rect">
            <a:avLst/>
          </a:prstGeom>
          <a:noFill/>
        </p:spPr>
        <p:txBody>
          <a:bodyPr wrap="square" rtlCol="0">
            <a:spAutoFit/>
          </a:bodyPr>
          <a:lstStyle/>
          <a:p>
            <a:r>
              <a:rPr lang="en-US" sz="3200" b="1" dirty="0" err="1">
                <a:latin typeface="Book Antiqua" pitchFamily="18" charset="0"/>
              </a:rPr>
              <a:t>Kopotaksha</a:t>
            </a:r>
            <a:r>
              <a:rPr lang="en-US" sz="3200" b="1" dirty="0">
                <a:latin typeface="Book Antiqua" pitchFamily="18" charset="0"/>
              </a:rPr>
              <a:t> </a:t>
            </a:r>
            <a:r>
              <a:rPr lang="en-US" sz="3200" b="1" dirty="0" err="1" smtClean="0">
                <a:latin typeface="Book Antiqua" pitchFamily="18" charset="0"/>
              </a:rPr>
              <a:t>Nad</a:t>
            </a:r>
            <a:endParaRPr lang="en-US" sz="3200" dirty="0"/>
          </a:p>
        </p:txBody>
      </p:sp>
    </p:spTree>
    <p:extLst>
      <p:ext uri="{BB962C8B-B14F-4D97-AF65-F5344CB8AC3E}">
        <p14:creationId xmlns:p14="http://schemas.microsoft.com/office/powerpoint/2010/main" val="15871649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500"/>
                            </p:stCondLst>
                            <p:childTnLst>
                              <p:par>
                                <p:cTn id="21" presetID="22" presetClass="entr" presetSubtype="2"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0700" y="335718"/>
            <a:ext cx="4038600" cy="5303082"/>
          </a:xfrm>
          <a:prstGeom prst="rect">
            <a:avLst/>
          </a:prstGeom>
          <a:ln w="25400">
            <a:solidFill>
              <a:schemeClr val="tx1"/>
            </a:solidFill>
          </a:ln>
        </p:spPr>
      </p:pic>
      <p:sp>
        <p:nvSpPr>
          <p:cNvPr id="11" name="Pentagon 10"/>
          <p:cNvSpPr/>
          <p:nvPr/>
        </p:nvSpPr>
        <p:spPr>
          <a:xfrm flipH="1">
            <a:off x="4597400" y="361118"/>
            <a:ext cx="1727200" cy="5303082"/>
          </a:xfrm>
          <a:prstGeom prst="homePlate">
            <a:avLst>
              <a:gd name="adj" fmla="val 9942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324600" y="361118"/>
            <a:ext cx="4191000" cy="5303082"/>
          </a:xfrm>
          <a:prstGeom prst="rect">
            <a:avLst/>
          </a:prstGeom>
          <a:ln w="2540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marL="292100" algn="just">
              <a:tabLst>
                <a:tab pos="3771900" algn="r"/>
                <a:tab pos="3835400" algn="r"/>
              </a:tabLst>
            </a:pPr>
            <a:r>
              <a:rPr lang="en-US" sz="2400" b="1" dirty="0">
                <a:latin typeface="Book Antiqua" pitchFamily="18" charset="0"/>
              </a:rPr>
              <a:t>This poem earned him huge reputation in Bangla. Gradually he could </a:t>
            </a:r>
            <a:r>
              <a:rPr lang="en-US" sz="2400" b="1" dirty="0" err="1">
                <a:latin typeface="Book Antiqua" pitchFamily="18" charset="0"/>
              </a:rPr>
              <a:t>realise</a:t>
            </a:r>
            <a:r>
              <a:rPr lang="en-US" sz="2400" b="1" dirty="0">
                <a:latin typeface="Book Antiqua" pitchFamily="18" charset="0"/>
              </a:rPr>
              <a:t> that his true identity lay in Bengal and he was a sojourner in Europe. Afterwards he regretted his fascination for England and the </a:t>
            </a:r>
            <a:r>
              <a:rPr lang="en-US" sz="2400" b="1" dirty="0" smtClean="0">
                <a:latin typeface="Book Antiqua" pitchFamily="18" charset="0"/>
              </a:rPr>
              <a:t>West.</a:t>
            </a:r>
            <a:endParaRPr lang="en-US" sz="2400" b="1" dirty="0">
              <a:latin typeface="Book Antiqua" pitchFamily="18" charset="0"/>
            </a:endParaRPr>
          </a:p>
        </p:txBody>
      </p:sp>
    </p:spTree>
    <p:extLst>
      <p:ext uri="{BB962C8B-B14F-4D97-AF65-F5344CB8AC3E}">
        <p14:creationId xmlns:p14="http://schemas.microsoft.com/office/powerpoint/2010/main" val="153894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4827226-B2DA-46EC-8F7B-3176FBF1FC80}" type="slidenum">
              <a:rPr lang="en-US" smtClean="0"/>
              <a:t>18</a:t>
            </a:fld>
            <a:endParaRPr lang="en-US"/>
          </a:p>
        </p:txBody>
      </p:sp>
      <p:sp>
        <p:nvSpPr>
          <p:cNvPr id="3" name="Down Arrow Callout 2"/>
          <p:cNvSpPr/>
          <p:nvPr/>
        </p:nvSpPr>
        <p:spPr>
          <a:xfrm>
            <a:off x="381000" y="381000"/>
            <a:ext cx="10134600" cy="1524000"/>
          </a:xfrm>
          <a:prstGeom prst="downArrowCallout">
            <a:avLst>
              <a:gd name="adj1" fmla="val 41667"/>
              <a:gd name="adj2" fmla="val 37500"/>
              <a:gd name="adj3" fmla="val 25000"/>
              <a:gd name="adj4" fmla="val 56644"/>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latin typeface="Book Antiqua" pitchFamily="18" charset="0"/>
              </a:rPr>
              <a:t>Michael </a:t>
            </a:r>
            <a:r>
              <a:rPr lang="en-US" sz="2400" b="1" dirty="0" err="1" smtClean="0">
                <a:latin typeface="Book Antiqua" pitchFamily="18" charset="0"/>
              </a:rPr>
              <a:t>Madhusudan</a:t>
            </a:r>
            <a:r>
              <a:rPr lang="en-US" sz="2400" b="1" dirty="0" smtClean="0">
                <a:latin typeface="Book Antiqua" pitchFamily="18" charset="0"/>
              </a:rPr>
              <a:t> is the writer who wrote the first Bangla epic</a:t>
            </a:r>
            <a:endParaRPr lang="en-US" sz="2400" b="1" dirty="0">
              <a:latin typeface="Book Antiqua" pitchFamily="18" charset="0"/>
            </a:endParaRPr>
          </a:p>
        </p:txBody>
      </p:sp>
      <p:pic>
        <p:nvPicPr>
          <p:cNvPr id="6" name="Picture 5"/>
          <p:cNvPicPr>
            <a:picLocks noChangeAspect="1"/>
          </p:cNvPicPr>
          <p:nvPr/>
        </p:nvPicPr>
        <p:blipFill>
          <a:blip r:embed="rId3" cstate="email">
            <a:extLst>
              <a:ext uri="{BEBA8EAE-BF5A-486C-A8C5-ECC9F3942E4B}">
                <a14:imgProps xmlns:a14="http://schemas.microsoft.com/office/drawing/2010/main">
                  <a14:imgLayer r:embed="rId4">
                    <a14:imgEffect>
                      <a14:brightnessContrast bright="31000" contrast="21000"/>
                    </a14:imgEffect>
                  </a14:imgLayer>
                </a14:imgProps>
              </a:ext>
              <a:ext uri="{28A0092B-C50C-407E-A947-70E740481C1C}">
                <a14:useLocalDpi xmlns:a14="http://schemas.microsoft.com/office/drawing/2010/main"/>
              </a:ext>
            </a:extLst>
          </a:blip>
          <a:stretch>
            <a:fillRect/>
          </a:stretch>
        </p:blipFill>
        <p:spPr>
          <a:xfrm>
            <a:off x="457200" y="1905000"/>
            <a:ext cx="10058400" cy="3787121"/>
          </a:xfrm>
          <a:prstGeom prst="rect">
            <a:avLst/>
          </a:prstGeom>
        </p:spPr>
      </p:pic>
      <p:sp>
        <p:nvSpPr>
          <p:cNvPr id="7" name="TextBox 6"/>
          <p:cNvSpPr txBox="1"/>
          <p:nvPr/>
        </p:nvSpPr>
        <p:spPr>
          <a:xfrm>
            <a:off x="3124200" y="3536950"/>
            <a:ext cx="4191000" cy="523220"/>
          </a:xfrm>
          <a:prstGeom prst="rect">
            <a:avLst/>
          </a:prstGeom>
          <a:noFill/>
        </p:spPr>
        <p:txBody>
          <a:bodyPr wrap="square" rtlCol="0">
            <a:spAutoFit/>
          </a:bodyPr>
          <a:lstStyle/>
          <a:p>
            <a:pPr algn="ctr"/>
            <a:r>
              <a:rPr lang="en-US" sz="2800" b="1" dirty="0" err="1" smtClean="0">
                <a:solidFill>
                  <a:schemeClr val="bg1"/>
                </a:solidFill>
                <a:latin typeface="Book Antiqua" pitchFamily="18" charset="0"/>
              </a:rPr>
              <a:t>Meghnad</a:t>
            </a:r>
            <a:r>
              <a:rPr lang="en-US" sz="2800" b="1" dirty="0" smtClean="0">
                <a:solidFill>
                  <a:schemeClr val="bg1"/>
                </a:solidFill>
                <a:latin typeface="Book Antiqua" pitchFamily="18" charset="0"/>
              </a:rPr>
              <a:t> </a:t>
            </a:r>
            <a:r>
              <a:rPr lang="en-US" sz="2800" b="1" dirty="0" err="1" smtClean="0">
                <a:solidFill>
                  <a:schemeClr val="bg1"/>
                </a:solidFill>
                <a:latin typeface="Book Antiqua" pitchFamily="18" charset="0"/>
              </a:rPr>
              <a:t>Badh</a:t>
            </a:r>
            <a:r>
              <a:rPr lang="en-US" sz="2800" b="1" dirty="0" smtClean="0">
                <a:solidFill>
                  <a:schemeClr val="bg1"/>
                </a:solidFill>
                <a:latin typeface="Book Antiqua" pitchFamily="18" charset="0"/>
              </a:rPr>
              <a:t> </a:t>
            </a:r>
            <a:r>
              <a:rPr lang="en-US" sz="2800" b="1" dirty="0" err="1" smtClean="0">
                <a:solidFill>
                  <a:schemeClr val="bg1"/>
                </a:solidFill>
                <a:latin typeface="Book Antiqua" pitchFamily="18" charset="0"/>
              </a:rPr>
              <a:t>Kabya</a:t>
            </a:r>
            <a:endParaRPr lang="en-US" sz="2800" b="1" dirty="0">
              <a:solidFill>
                <a:schemeClr val="bg1"/>
              </a:solidFill>
              <a:latin typeface="Book Antiqua" pitchFamily="18" charset="0"/>
            </a:endParaRPr>
          </a:p>
        </p:txBody>
      </p:sp>
    </p:spTree>
    <p:extLst>
      <p:ext uri="{BB962C8B-B14F-4D97-AF65-F5344CB8AC3E}">
        <p14:creationId xmlns:p14="http://schemas.microsoft.com/office/powerpoint/2010/main" val="45021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2000"/>
                                        <p:tgtEl>
                                          <p:spTgt spid="6"/>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4827226-B2DA-46EC-8F7B-3176FBF1FC80}" type="slidenum">
              <a:rPr lang="en-US" smtClean="0"/>
              <a:t>19</a:t>
            </a:fld>
            <a:endParaRPr lang="en-US"/>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5200" y="266700"/>
            <a:ext cx="3360855" cy="5448300"/>
          </a:xfrm>
          <a:prstGeom prst="rect">
            <a:avLst/>
          </a:prstGeom>
        </p:spPr>
      </p:pic>
      <p:sp>
        <p:nvSpPr>
          <p:cNvPr id="11" name="Oval 10"/>
          <p:cNvSpPr/>
          <p:nvPr/>
        </p:nvSpPr>
        <p:spPr>
          <a:xfrm>
            <a:off x="342900" y="1943100"/>
            <a:ext cx="3162300" cy="194310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800" b="1" dirty="0" smtClean="0">
                <a:latin typeface="Book Antiqua" pitchFamily="18" charset="0"/>
              </a:rPr>
              <a:t>Bengal</a:t>
            </a:r>
            <a:endParaRPr lang="en-US" sz="2800" b="1" dirty="0">
              <a:latin typeface="Book Antiqua" pitchFamily="18" charset="0"/>
            </a:endParaRPr>
          </a:p>
        </p:txBody>
      </p:sp>
      <p:sp>
        <p:nvSpPr>
          <p:cNvPr id="12" name="Left Arrow 11"/>
          <p:cNvSpPr/>
          <p:nvPr/>
        </p:nvSpPr>
        <p:spPr>
          <a:xfrm>
            <a:off x="3505200" y="838200"/>
            <a:ext cx="3733800" cy="4038600"/>
          </a:xfrm>
          <a:prstGeom prst="leftArrow">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800" b="1" dirty="0" smtClean="0">
                <a:latin typeface="Book Antiqua" pitchFamily="18" charset="0"/>
              </a:rPr>
              <a:t>At last he returned to his native.</a:t>
            </a:r>
            <a:endParaRPr lang="en-US" sz="2800" b="1" dirty="0">
              <a:latin typeface="Book Antiqua" pitchFamily="18" charset="0"/>
            </a:endParaRPr>
          </a:p>
        </p:txBody>
      </p:sp>
      <p:pic>
        <p:nvPicPr>
          <p:cNvPr id="17" name="Picture 1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8600" y="266700"/>
            <a:ext cx="7010400" cy="5448300"/>
          </a:xfrm>
          <a:prstGeom prst="rect">
            <a:avLst/>
          </a:prstGeom>
        </p:spPr>
      </p:pic>
    </p:spTree>
    <p:extLst>
      <p:ext uri="{BB962C8B-B14F-4D97-AF65-F5344CB8AC3E}">
        <p14:creationId xmlns:p14="http://schemas.microsoft.com/office/powerpoint/2010/main" val="260921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1"/>
                    </p:tgtEl>
                  </p:cond>
                </p:stCondLst>
                <p:endSync evt="end" delay="0">
                  <p:rtn val="all"/>
                </p:endSync>
                <p:childTnLst>
                  <p:par>
                    <p:cTn id="23" fill="hold">
                      <p:stCondLst>
                        <p:cond delay="0"/>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childTnLst>
                    </p:cTn>
                  </p:par>
                </p:childTnLst>
              </p:cTn>
              <p:nextCondLst>
                <p:cond evt="onClick" delay="0">
                  <p:tgtEl>
                    <p:spTgt spid="11"/>
                  </p:tgtEl>
                </p:cond>
              </p:nextCondLst>
            </p:seq>
          </p:childTnLst>
        </p:cTn>
      </p:par>
    </p:tnLst>
    <p:bldLst>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4827226-B2DA-46EC-8F7B-3176FBF1FC80}" type="slidenum">
              <a:rPr lang="en-US" smtClean="0"/>
              <a:t>2</a:t>
            </a:fld>
            <a:endParaRPr lang="en-US"/>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28600"/>
            <a:ext cx="10515600" cy="5472622"/>
          </a:xfrm>
          <a:prstGeom prst="rect">
            <a:avLst/>
          </a:prstGeom>
          <a:ln w="88900" cap="sq" cmpd="thickThin">
            <a:solidFill>
              <a:srgbClr val="FFFF00"/>
            </a:solidFill>
            <a:prstDash val="solid"/>
            <a:miter lim="800000"/>
          </a:ln>
          <a:effectLst>
            <a:innerShdw blurRad="76200">
              <a:srgbClr val="000000"/>
            </a:innerShdw>
          </a:effectLst>
        </p:spPr>
      </p:pic>
      <p:sp>
        <p:nvSpPr>
          <p:cNvPr id="10" name="TextBox 9"/>
          <p:cNvSpPr txBox="1"/>
          <p:nvPr/>
        </p:nvSpPr>
        <p:spPr>
          <a:xfrm>
            <a:off x="1765300" y="1752600"/>
            <a:ext cx="7467600" cy="3076039"/>
          </a:xfrm>
          <a:prstGeom prst="rect">
            <a:avLst/>
          </a:prstGeom>
          <a:noFill/>
        </p:spPr>
        <p:txBody>
          <a:bodyPr wrap="square" rtlCol="0">
            <a:prstTxWarp prst="textWave1">
              <a:avLst/>
            </a:prstTxWarp>
            <a:spAutoFit/>
          </a:bodyPr>
          <a:lstStyle/>
          <a:p>
            <a:pPr algn="ctr"/>
            <a:r>
              <a:rPr lang="en-US" sz="4000" b="1" dirty="0" smtClean="0">
                <a:latin typeface="Book Antiqua" pitchFamily="18" charset="0"/>
              </a:rPr>
              <a:t>Welcome to the world of HHR multimedia presentation.</a:t>
            </a:r>
            <a:endParaRPr lang="en-US" sz="4000" b="1" dirty="0">
              <a:latin typeface="Book Antiqua" pitchFamily="18" charset="0"/>
            </a:endParaRPr>
          </a:p>
        </p:txBody>
      </p:sp>
    </p:spTree>
    <p:extLst>
      <p:ext uri="{BB962C8B-B14F-4D97-AF65-F5344CB8AC3E}">
        <p14:creationId xmlns:p14="http://schemas.microsoft.com/office/powerpoint/2010/main" val="222858564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by="(-#ppt_w*2)" calcmode="lin" valueType="num">
                                      <p:cBhvr rctx="PPT">
                                        <p:cTn id="7" dur="500" autoRev="1" fill="hold">
                                          <p:stCondLst>
                                            <p:cond delay="0"/>
                                          </p:stCondLst>
                                        </p:cTn>
                                        <p:tgtEl>
                                          <p:spTgt spid="10"/>
                                        </p:tgtEl>
                                        <p:attrNameLst>
                                          <p:attrName>ppt_w</p:attrName>
                                        </p:attrNameLst>
                                      </p:cBhvr>
                                    </p:anim>
                                    <p:anim by="(#ppt_w*0.50)" calcmode="lin" valueType="num">
                                      <p:cBhvr>
                                        <p:cTn id="8" dur="500" decel="50000" autoRev="1" fill="hold">
                                          <p:stCondLst>
                                            <p:cond delay="0"/>
                                          </p:stCondLst>
                                        </p:cTn>
                                        <p:tgtEl>
                                          <p:spTgt spid="10"/>
                                        </p:tgtEl>
                                        <p:attrNameLst>
                                          <p:attrName>ppt_x</p:attrName>
                                        </p:attrNameLst>
                                      </p:cBhvr>
                                    </p:anim>
                                    <p:anim from="(-#ppt_h/2)" to="(#ppt_y)" calcmode="lin" valueType="num">
                                      <p:cBhvr>
                                        <p:cTn id="9" dur="1000" fill="hold">
                                          <p:stCondLst>
                                            <p:cond delay="0"/>
                                          </p:stCondLst>
                                        </p:cTn>
                                        <p:tgtEl>
                                          <p:spTgt spid="10"/>
                                        </p:tgtEl>
                                        <p:attrNameLst>
                                          <p:attrName>ppt_y</p:attrName>
                                        </p:attrNameLst>
                                      </p:cBhvr>
                                    </p:anim>
                                    <p:animRot by="21600000">
                                      <p:cBhvr>
                                        <p:cTn id="10"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4827226-B2DA-46EC-8F7B-3176FBF1FC80}" type="slidenum">
              <a:rPr lang="en-US" smtClean="0"/>
              <a:t>20</a:t>
            </a:fld>
            <a:endParaRPr lang="en-US"/>
          </a:p>
        </p:txBody>
      </p:sp>
      <p:sp>
        <p:nvSpPr>
          <p:cNvPr id="3" name="Oval 2"/>
          <p:cNvSpPr/>
          <p:nvPr/>
        </p:nvSpPr>
        <p:spPr>
          <a:xfrm>
            <a:off x="1320800" y="304800"/>
            <a:ext cx="8585200" cy="44958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solidFill>
                  <a:schemeClr val="tx1"/>
                </a:solidFill>
                <a:latin typeface="Book Antiqua" pitchFamily="18" charset="0"/>
              </a:rPr>
              <a:t>Hidden Slide</a:t>
            </a:r>
          </a:p>
          <a:p>
            <a:pPr algn="ctr"/>
            <a:endParaRPr lang="en-US" sz="2400" b="1" u="sng" dirty="0" smtClean="0">
              <a:solidFill>
                <a:schemeClr val="tx1"/>
              </a:solidFill>
              <a:latin typeface="Book Antiqua" pitchFamily="18" charset="0"/>
            </a:endParaRPr>
          </a:p>
          <a:p>
            <a:pPr algn="just"/>
            <a:r>
              <a:rPr lang="en-US" sz="2800" b="1" dirty="0" smtClean="0">
                <a:solidFill>
                  <a:schemeClr val="tx1"/>
                </a:solidFill>
                <a:latin typeface="Book Antiqua" pitchFamily="18" charset="0"/>
              </a:rPr>
              <a:t>A portion of this topic is covered by this option. Trigger option is introduced here. To see the meaning,  please click on the word.</a:t>
            </a:r>
            <a:endParaRPr lang="en-US" sz="2800" b="1" dirty="0">
              <a:solidFill>
                <a:schemeClr val="tx1"/>
              </a:solidFill>
              <a:latin typeface="Book Antiqua" pitchFamily="18" charset="0"/>
            </a:endParaRPr>
          </a:p>
        </p:txBody>
      </p:sp>
    </p:spTree>
    <p:extLst>
      <p:ext uri="{BB962C8B-B14F-4D97-AF65-F5344CB8AC3E}">
        <p14:creationId xmlns:p14="http://schemas.microsoft.com/office/powerpoint/2010/main" val="13500516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304800"/>
            <a:ext cx="8758902" cy="9906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800" b="1" dirty="0" smtClean="0">
                <a:latin typeface="Book Antiqua" pitchFamily="18" charset="0"/>
              </a:rPr>
              <a:t>Let us know the Key words/new words to understand the topic clearly.</a:t>
            </a:r>
            <a:endParaRPr lang="en-US" sz="2800" b="1" dirty="0">
              <a:latin typeface="Book Antiqua" pitchFamily="18" charset="0"/>
            </a:endParaRPr>
          </a:p>
        </p:txBody>
      </p:sp>
      <p:sp>
        <p:nvSpPr>
          <p:cNvPr id="6" name="Down Arrow Callout 5"/>
          <p:cNvSpPr/>
          <p:nvPr/>
        </p:nvSpPr>
        <p:spPr>
          <a:xfrm>
            <a:off x="1066800" y="1320800"/>
            <a:ext cx="3581400" cy="1371600"/>
          </a:xfrm>
          <a:prstGeom prst="downArrowCallout">
            <a:avLst>
              <a:gd name="adj1" fmla="val 55688"/>
              <a:gd name="adj2" fmla="val 56878"/>
              <a:gd name="adj3" fmla="val 32407"/>
              <a:gd name="adj4" fmla="val 54262"/>
            </a:avLst>
          </a:prstGeom>
          <a:solidFill>
            <a:srgbClr val="002060"/>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Book Antiqua" pitchFamily="18" charset="0"/>
              </a:rPr>
              <a:t>Dramatist</a:t>
            </a:r>
          </a:p>
        </p:txBody>
      </p:sp>
      <p:sp>
        <p:nvSpPr>
          <p:cNvPr id="7" name="Rectangle 6"/>
          <p:cNvSpPr/>
          <p:nvPr/>
        </p:nvSpPr>
        <p:spPr>
          <a:xfrm>
            <a:off x="1066800" y="2730500"/>
            <a:ext cx="3581400" cy="243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Book Antiqua" pitchFamily="18" charset="0"/>
              </a:rPr>
              <a:t>One who writes drama/ Author/</a:t>
            </a:r>
          </a:p>
          <a:p>
            <a:pPr algn="ctr"/>
            <a:r>
              <a:rPr lang="en-US" sz="2800" b="1" dirty="0" smtClean="0">
                <a:solidFill>
                  <a:schemeClr val="tx1"/>
                </a:solidFill>
                <a:latin typeface="Book Antiqua" pitchFamily="18" charset="0"/>
              </a:rPr>
              <a:t>playwright</a:t>
            </a:r>
            <a:endParaRPr lang="en-US" sz="2800" b="1" dirty="0">
              <a:solidFill>
                <a:schemeClr val="tx1"/>
              </a:solidFill>
              <a:latin typeface="Book Antiqua" pitchFamily="18" charset="0"/>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40300" y="1320800"/>
            <a:ext cx="4872702" cy="3835400"/>
          </a:xfrm>
          <a:prstGeom prst="rect">
            <a:avLst/>
          </a:prstGeom>
          <a:ln>
            <a:solidFill>
              <a:schemeClr val="tx1"/>
            </a:solidFill>
          </a:ln>
        </p:spPr>
      </p:pic>
      <p:sp>
        <p:nvSpPr>
          <p:cNvPr id="11" name="TextBox 10"/>
          <p:cNvSpPr txBox="1"/>
          <p:nvPr/>
        </p:nvSpPr>
        <p:spPr>
          <a:xfrm>
            <a:off x="1066800" y="5257800"/>
            <a:ext cx="8758902" cy="461665"/>
          </a:xfrm>
          <a:prstGeom prst="rect">
            <a:avLst/>
          </a:prstGeom>
          <a:noFill/>
          <a:ln>
            <a:solidFill>
              <a:schemeClr val="tx1"/>
            </a:solidFill>
          </a:ln>
        </p:spPr>
        <p:txBody>
          <a:bodyPr wrap="square" rtlCol="0">
            <a:spAutoFit/>
          </a:bodyPr>
          <a:lstStyle/>
          <a:p>
            <a:pPr algn="just"/>
            <a:r>
              <a:rPr lang="en-US" sz="2400" b="1" dirty="0">
                <a:latin typeface="Book Antiqua" pitchFamily="18" charset="0"/>
                <a:cs typeface="Andalus" pitchFamily="18" charset="-78"/>
              </a:rPr>
              <a:t>Michael </a:t>
            </a:r>
            <a:r>
              <a:rPr lang="en-US" sz="2400" b="1" dirty="0" err="1">
                <a:latin typeface="Book Antiqua" pitchFamily="18" charset="0"/>
                <a:cs typeface="Andalus" pitchFamily="18" charset="-78"/>
              </a:rPr>
              <a:t>Madhusudan</a:t>
            </a:r>
            <a:r>
              <a:rPr lang="en-US" sz="2400" b="1" dirty="0">
                <a:latin typeface="Book Antiqua" pitchFamily="18" charset="0"/>
                <a:cs typeface="Andalus" pitchFamily="18" charset="-78"/>
              </a:rPr>
              <a:t> </a:t>
            </a:r>
            <a:r>
              <a:rPr lang="en-US" sz="2400" b="1" dirty="0" err="1">
                <a:latin typeface="Book Antiqua" pitchFamily="18" charset="0"/>
                <a:cs typeface="Andalus" pitchFamily="18" charset="-78"/>
              </a:rPr>
              <a:t>Dutt</a:t>
            </a:r>
            <a:r>
              <a:rPr lang="en-US" sz="2400" b="1" dirty="0">
                <a:latin typeface="Book Antiqua" pitchFamily="18" charset="0"/>
                <a:cs typeface="Andalus" pitchFamily="18" charset="-78"/>
              </a:rPr>
              <a:t> was </a:t>
            </a:r>
            <a:r>
              <a:rPr lang="en-US" sz="2400" b="1" dirty="0" smtClean="0">
                <a:latin typeface="Book Antiqua" pitchFamily="18" charset="0"/>
                <a:cs typeface="Andalus" pitchFamily="18" charset="-78"/>
              </a:rPr>
              <a:t>a Bengali </a:t>
            </a:r>
            <a:r>
              <a:rPr lang="en-US" sz="2400" b="1" dirty="0">
                <a:latin typeface="Book Antiqua" pitchFamily="18" charset="0"/>
                <a:cs typeface="Andalus" pitchFamily="18" charset="-78"/>
              </a:rPr>
              <a:t>poet and dramatist.</a:t>
            </a:r>
            <a:endParaRPr lang="en-US" sz="2400" b="1" dirty="0">
              <a:latin typeface="Book Antiqua" pitchFamily="18" charset="0"/>
            </a:endParaRPr>
          </a:p>
        </p:txBody>
      </p:sp>
    </p:spTree>
    <p:extLst>
      <p:ext uri="{BB962C8B-B14F-4D97-AF65-F5344CB8AC3E}">
        <p14:creationId xmlns:p14="http://schemas.microsoft.com/office/powerpoint/2010/main" val="28691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childTnLst>
              </p:cTn>
              <p:nextCondLst>
                <p:cond evt="onClick" delay="0">
                  <p:tgtEl>
                    <p:spTgt spid="6"/>
                  </p:tgtEl>
                </p:cond>
              </p:nextCondLst>
            </p:seq>
          </p:childTnLst>
        </p:cTn>
      </p:par>
    </p:tnLst>
    <p:bldLst>
      <p:bldP spid="7"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4827226-B2DA-46EC-8F7B-3176FBF1FC80}" type="slidenum">
              <a:rPr lang="en-US" smtClean="0"/>
              <a:t>22</a:t>
            </a:fld>
            <a:endParaRPr lang="en-US"/>
          </a:p>
        </p:txBody>
      </p:sp>
      <p:sp>
        <p:nvSpPr>
          <p:cNvPr id="3" name="Down Arrow Callout 2"/>
          <p:cNvSpPr/>
          <p:nvPr/>
        </p:nvSpPr>
        <p:spPr>
          <a:xfrm>
            <a:off x="838200" y="635000"/>
            <a:ext cx="3581400" cy="1371600"/>
          </a:xfrm>
          <a:prstGeom prst="downArrowCallout">
            <a:avLst>
              <a:gd name="adj1" fmla="val 46429"/>
              <a:gd name="adj2" fmla="val 47619"/>
              <a:gd name="adj3" fmla="val 32407"/>
              <a:gd name="adj4" fmla="val 54262"/>
            </a:avLst>
          </a:prstGeom>
          <a:solidFill>
            <a:srgbClr val="002060"/>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Book Antiqua" pitchFamily="18" charset="0"/>
              </a:rPr>
              <a:t>Aspired</a:t>
            </a:r>
            <a:endParaRPr lang="en-US" sz="2800" b="1" dirty="0">
              <a:latin typeface="Book Antiqua" pitchFamily="18" charset="0"/>
            </a:endParaRPr>
          </a:p>
        </p:txBody>
      </p:sp>
      <p:sp>
        <p:nvSpPr>
          <p:cNvPr id="4" name="Rectangle 3"/>
          <p:cNvSpPr/>
          <p:nvPr/>
        </p:nvSpPr>
        <p:spPr>
          <a:xfrm>
            <a:off x="863600" y="2133600"/>
            <a:ext cx="3581400" cy="243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Book Antiqua" pitchFamily="18" charset="0"/>
              </a:rPr>
              <a:t>One who desire something/ aimed/hoped</a:t>
            </a:r>
            <a:endParaRPr lang="en-US" sz="2800" b="1" dirty="0">
              <a:solidFill>
                <a:schemeClr val="tx1"/>
              </a:solidFill>
              <a:latin typeface="Book Antiqua" pitchFamily="18" charset="0"/>
            </a:endParaRPr>
          </a:p>
        </p:txBody>
      </p:sp>
      <p:sp>
        <p:nvSpPr>
          <p:cNvPr id="5" name="TextBox 4"/>
          <p:cNvSpPr txBox="1"/>
          <p:nvPr/>
        </p:nvSpPr>
        <p:spPr>
          <a:xfrm>
            <a:off x="838200" y="4872335"/>
            <a:ext cx="9296400" cy="461665"/>
          </a:xfrm>
          <a:prstGeom prst="rect">
            <a:avLst/>
          </a:prstGeom>
          <a:noFill/>
          <a:ln>
            <a:solidFill>
              <a:schemeClr val="tx1"/>
            </a:solidFill>
          </a:ln>
        </p:spPr>
        <p:txBody>
          <a:bodyPr wrap="square" rtlCol="0">
            <a:spAutoFit/>
          </a:bodyPr>
          <a:lstStyle/>
          <a:p>
            <a:pPr algn="ctr"/>
            <a:r>
              <a:rPr lang="en-US" sz="2400" b="1" dirty="0" err="1">
                <a:latin typeface="Book Antiqua" pitchFamily="18" charset="0"/>
                <a:cs typeface="Andalus" pitchFamily="18" charset="-78"/>
              </a:rPr>
              <a:t>Dutt</a:t>
            </a:r>
            <a:r>
              <a:rPr lang="en-US" sz="2400" b="1" dirty="0">
                <a:latin typeface="Book Antiqua" pitchFamily="18" charset="0"/>
                <a:cs typeface="Andalus" pitchFamily="18" charset="-78"/>
              </a:rPr>
              <a:t> aspired to be an Englishman in form and manner.</a:t>
            </a:r>
            <a:endParaRPr lang="en-US" sz="2400" b="1" dirty="0">
              <a:latin typeface="Book Antiqua" pitchFamily="18"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a:ext>
            </a:extLst>
          </a:blip>
          <a:srcRect l="9580"/>
          <a:stretch/>
        </p:blipFill>
        <p:spPr>
          <a:xfrm>
            <a:off x="4572000" y="666064"/>
            <a:ext cx="5562600" cy="3918635"/>
          </a:xfrm>
          <a:prstGeom prst="rect">
            <a:avLst/>
          </a:prstGeom>
          <a:ln>
            <a:solidFill>
              <a:schemeClr val="tx1"/>
            </a:solidFill>
          </a:ln>
        </p:spPr>
      </p:pic>
    </p:spTree>
    <p:extLst>
      <p:ext uri="{BB962C8B-B14F-4D97-AF65-F5344CB8AC3E}">
        <p14:creationId xmlns:p14="http://schemas.microsoft.com/office/powerpoint/2010/main" val="318074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nextCondLst>
                <p:cond evt="onClick" delay="0">
                  <p:tgtEl>
                    <p:spTgt spid="3"/>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4827226-B2DA-46EC-8F7B-3176FBF1FC80}" type="slidenum">
              <a:rPr lang="en-US" smtClean="0"/>
              <a:t>23</a:t>
            </a:fld>
            <a:endParaRPr lang="en-US"/>
          </a:p>
        </p:txBody>
      </p:sp>
      <p:sp>
        <p:nvSpPr>
          <p:cNvPr id="4" name="Slide Number Placeholder 1"/>
          <p:cNvSpPr txBox="1">
            <a:spLocks/>
          </p:cNvSpPr>
          <p:nvPr/>
        </p:nvSpPr>
        <p:spPr>
          <a:xfrm>
            <a:off x="7863841" y="5508841"/>
            <a:ext cx="2560320" cy="31644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827226-B2DA-46EC-8F7B-3176FBF1FC80}" type="slidenum">
              <a:rPr lang="en-US" smtClean="0"/>
              <a:pPr/>
              <a:t>23</a:t>
            </a:fld>
            <a:endParaRPr lang="en-US"/>
          </a:p>
        </p:txBody>
      </p:sp>
      <p:sp>
        <p:nvSpPr>
          <p:cNvPr id="5" name="Down Arrow Callout 4"/>
          <p:cNvSpPr/>
          <p:nvPr/>
        </p:nvSpPr>
        <p:spPr>
          <a:xfrm>
            <a:off x="838200" y="635000"/>
            <a:ext cx="3581400" cy="1371600"/>
          </a:xfrm>
          <a:prstGeom prst="downArrowCallout">
            <a:avLst>
              <a:gd name="adj1" fmla="val 46429"/>
              <a:gd name="adj2" fmla="val 47619"/>
              <a:gd name="adj3" fmla="val 33333"/>
              <a:gd name="adj4" fmla="val 54262"/>
            </a:avLst>
          </a:prstGeom>
          <a:solidFill>
            <a:srgbClr val="002060"/>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Book Antiqua" pitchFamily="18" charset="0"/>
              </a:rPr>
              <a:t>Sophisticated</a:t>
            </a:r>
            <a:endParaRPr lang="en-US" sz="2800" b="1" dirty="0">
              <a:latin typeface="Book Antiqua" pitchFamily="18" charset="0"/>
            </a:endParaRPr>
          </a:p>
        </p:txBody>
      </p:sp>
      <p:sp>
        <p:nvSpPr>
          <p:cNvPr id="6" name="Rectangle 5"/>
          <p:cNvSpPr/>
          <p:nvPr/>
        </p:nvSpPr>
        <p:spPr>
          <a:xfrm>
            <a:off x="863600" y="2133600"/>
            <a:ext cx="3581400" cy="243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Book Antiqua" pitchFamily="18" charset="0"/>
              </a:rPr>
              <a:t>Aristocratic, </a:t>
            </a:r>
          </a:p>
          <a:p>
            <a:pPr algn="ctr"/>
            <a:r>
              <a:rPr lang="en-US" sz="2800" b="1" dirty="0" smtClean="0">
                <a:solidFill>
                  <a:schemeClr val="tx1"/>
                </a:solidFill>
                <a:latin typeface="Book Antiqua" pitchFamily="18" charset="0"/>
              </a:rPr>
              <a:t>high profile,</a:t>
            </a:r>
          </a:p>
          <a:p>
            <a:pPr algn="ctr"/>
            <a:r>
              <a:rPr lang="en-US" sz="2800" b="1" dirty="0" smtClean="0">
                <a:solidFill>
                  <a:schemeClr val="tx1"/>
                </a:solidFill>
                <a:latin typeface="Book Antiqua" pitchFamily="18" charset="0"/>
              </a:rPr>
              <a:t>royal</a:t>
            </a:r>
            <a:endParaRPr lang="en-US" sz="2800" b="1" dirty="0">
              <a:solidFill>
                <a:schemeClr val="tx1"/>
              </a:solidFill>
              <a:latin typeface="Book Antiqua" pitchFamily="18" charset="0"/>
            </a:endParaRPr>
          </a:p>
        </p:txBody>
      </p:sp>
      <p:sp>
        <p:nvSpPr>
          <p:cNvPr id="7" name="TextBox 6"/>
          <p:cNvSpPr txBox="1"/>
          <p:nvPr/>
        </p:nvSpPr>
        <p:spPr>
          <a:xfrm>
            <a:off x="863600" y="4872335"/>
            <a:ext cx="9607316" cy="461665"/>
          </a:xfrm>
          <a:prstGeom prst="rect">
            <a:avLst/>
          </a:prstGeom>
          <a:noFill/>
          <a:ln>
            <a:solidFill>
              <a:schemeClr val="tx1"/>
            </a:solidFill>
          </a:ln>
        </p:spPr>
        <p:txBody>
          <a:bodyPr wrap="square" rtlCol="0">
            <a:spAutoFit/>
          </a:bodyPr>
          <a:lstStyle/>
          <a:p>
            <a:pPr algn="ctr"/>
            <a:r>
              <a:rPr lang="en-US" sz="2400" b="1" dirty="0" err="1">
                <a:latin typeface="Book Antiqua" pitchFamily="18" charset="0"/>
                <a:cs typeface="Andalus" pitchFamily="18" charset="-78"/>
              </a:rPr>
              <a:t>Dutt</a:t>
            </a:r>
            <a:r>
              <a:rPr lang="en-US" sz="2400" b="1" dirty="0">
                <a:latin typeface="Book Antiqua" pitchFamily="18" charset="0"/>
                <a:cs typeface="Andalus" pitchFamily="18" charset="-78"/>
              </a:rPr>
              <a:t> </a:t>
            </a:r>
            <a:r>
              <a:rPr lang="en-US" sz="2400" b="1" dirty="0" smtClean="0">
                <a:latin typeface="Book Antiqua" pitchFamily="18" charset="0"/>
                <a:cs typeface="Andalus" pitchFamily="18" charset="-78"/>
              </a:rPr>
              <a:t>was born in a sophisticated Hindu family.</a:t>
            </a:r>
            <a:endParaRPr lang="en-US" sz="2400" b="1" dirty="0">
              <a:latin typeface="Book Antiqua"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0" y="635000"/>
            <a:ext cx="5898916" cy="3937000"/>
          </a:xfrm>
          <a:prstGeom prst="rect">
            <a:avLst/>
          </a:prstGeom>
        </p:spPr>
      </p:pic>
    </p:spTree>
    <p:extLst>
      <p:ext uri="{BB962C8B-B14F-4D97-AF65-F5344CB8AC3E}">
        <p14:creationId xmlns:p14="http://schemas.microsoft.com/office/powerpoint/2010/main" val="70638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
                    </p:tgtEl>
                  </p:cond>
                </p:stCondLst>
                <p:endSync evt="end" delay="0">
                  <p:rtn val="all"/>
                </p:endSync>
                <p:childTnLst>
                  <p:par>
                    <p:cTn id="16" fill="hold">
                      <p:stCondLst>
                        <p:cond delay="0"/>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a:off x="457200" y="635000"/>
            <a:ext cx="3962400" cy="1371600"/>
          </a:xfrm>
          <a:prstGeom prst="downArrowCallout">
            <a:avLst>
              <a:gd name="adj1" fmla="val 46429"/>
              <a:gd name="adj2" fmla="val 47619"/>
              <a:gd name="adj3" fmla="val 32407"/>
              <a:gd name="adj4" fmla="val 54262"/>
            </a:avLst>
          </a:prstGeom>
          <a:solidFill>
            <a:srgbClr val="002060"/>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Book Antiqua" pitchFamily="18" charset="0"/>
              </a:rPr>
              <a:t>E</a:t>
            </a:r>
            <a:r>
              <a:rPr lang="en-US" sz="2800" b="1" dirty="0" smtClean="0">
                <a:latin typeface="Book Antiqua" pitchFamily="18" charset="0"/>
              </a:rPr>
              <a:t>xposure</a:t>
            </a:r>
            <a:endParaRPr lang="en-US" sz="2800" b="1" dirty="0">
              <a:latin typeface="Book Antiqua" pitchFamily="18" charset="0"/>
            </a:endParaRPr>
          </a:p>
        </p:txBody>
      </p:sp>
      <p:sp>
        <p:nvSpPr>
          <p:cNvPr id="5" name="Rectangle 4"/>
          <p:cNvSpPr/>
          <p:nvPr/>
        </p:nvSpPr>
        <p:spPr>
          <a:xfrm>
            <a:off x="457200" y="2133600"/>
            <a:ext cx="3987800" cy="243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Book Antiqua" pitchFamily="18" charset="0"/>
              </a:rPr>
              <a:t>Interest,</a:t>
            </a:r>
          </a:p>
          <a:p>
            <a:pPr algn="ctr"/>
            <a:r>
              <a:rPr lang="en-US" sz="2800" b="1" dirty="0" smtClean="0">
                <a:solidFill>
                  <a:schemeClr val="tx1"/>
                </a:solidFill>
                <a:latin typeface="Book Antiqua" pitchFamily="18" charset="0"/>
              </a:rPr>
              <a:t>Acquaintance,</a:t>
            </a:r>
          </a:p>
          <a:p>
            <a:pPr algn="ctr"/>
            <a:r>
              <a:rPr lang="en-US" sz="2800" b="1" dirty="0" smtClean="0">
                <a:solidFill>
                  <a:schemeClr val="tx1"/>
                </a:solidFill>
                <a:latin typeface="Book Antiqua" pitchFamily="18" charset="0"/>
              </a:rPr>
              <a:t>Experience,</a:t>
            </a:r>
          </a:p>
          <a:p>
            <a:pPr algn="ctr"/>
            <a:r>
              <a:rPr lang="en-US" sz="2800" b="1" dirty="0" smtClean="0">
                <a:solidFill>
                  <a:schemeClr val="tx1"/>
                </a:solidFill>
                <a:latin typeface="Book Antiqua" pitchFamily="18" charset="0"/>
              </a:rPr>
              <a:t>curiosity</a:t>
            </a:r>
            <a:endParaRPr lang="en-US" sz="2800" b="1" dirty="0">
              <a:solidFill>
                <a:schemeClr val="tx1"/>
              </a:solidFill>
              <a:latin typeface="Book Antiqua" pitchFamily="18" charset="0"/>
            </a:endParaRPr>
          </a:p>
        </p:txBody>
      </p:sp>
      <p:sp>
        <p:nvSpPr>
          <p:cNvPr id="6" name="TextBox 5"/>
          <p:cNvSpPr txBox="1"/>
          <p:nvPr/>
        </p:nvSpPr>
        <p:spPr>
          <a:xfrm>
            <a:off x="457200" y="4872335"/>
            <a:ext cx="10134600" cy="461665"/>
          </a:xfrm>
          <a:prstGeom prst="rect">
            <a:avLst/>
          </a:prstGeom>
          <a:noFill/>
          <a:ln>
            <a:solidFill>
              <a:schemeClr val="tx1"/>
            </a:solidFill>
          </a:ln>
        </p:spPr>
        <p:txBody>
          <a:bodyPr wrap="square" rtlCol="0">
            <a:spAutoFit/>
          </a:bodyPr>
          <a:lstStyle/>
          <a:p>
            <a:pPr algn="ctr"/>
            <a:r>
              <a:rPr lang="en-US" sz="2400" b="1" dirty="0" smtClean="0">
                <a:latin typeface="Book Antiqua" pitchFamily="18" charset="0"/>
                <a:cs typeface="Andalus" pitchFamily="18" charset="-78"/>
              </a:rPr>
              <a:t>His early exposure to English inspired him to be an English writer.</a:t>
            </a:r>
            <a:endParaRPr lang="en-US" sz="2400" b="1" dirty="0">
              <a:latin typeface="Book Antiqua" pitchFamily="18" charset="0"/>
            </a:endParaRP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t="8188" b="11721"/>
          <a:stretch/>
        </p:blipFill>
        <p:spPr>
          <a:xfrm>
            <a:off x="4546600" y="635001"/>
            <a:ext cx="6045200" cy="3937000"/>
          </a:xfrm>
          <a:prstGeom prst="rect">
            <a:avLst/>
          </a:prstGeom>
          <a:ln>
            <a:solidFill>
              <a:schemeClr val="tx1"/>
            </a:solidFill>
          </a:ln>
        </p:spPr>
      </p:pic>
    </p:spTree>
    <p:extLst>
      <p:ext uri="{BB962C8B-B14F-4D97-AF65-F5344CB8AC3E}">
        <p14:creationId xmlns:p14="http://schemas.microsoft.com/office/powerpoint/2010/main" val="368840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
                    </p:tgtEl>
                  </p:cond>
                </p:stCondLst>
                <p:endSync evt="end" delay="0">
                  <p:rtn val="all"/>
                </p:endSync>
                <p:childTnLst>
                  <p:par>
                    <p:cTn id="16" fill="hold">
                      <p:stCondLst>
                        <p:cond delay="0"/>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nextCondLst>
                <p:cond evt="onClick" delay="0">
                  <p:tgtEl>
                    <p:spTgt spid="4"/>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4827226-B2DA-46EC-8F7B-3176FBF1FC80}" type="slidenum">
              <a:rPr lang="en-US" smtClean="0"/>
              <a:t>25</a:t>
            </a:fld>
            <a:endParaRPr lang="en-US"/>
          </a:p>
        </p:txBody>
      </p:sp>
      <p:sp>
        <p:nvSpPr>
          <p:cNvPr id="3" name="Slide Number Placeholder 1"/>
          <p:cNvSpPr txBox="1">
            <a:spLocks/>
          </p:cNvSpPr>
          <p:nvPr/>
        </p:nvSpPr>
        <p:spPr>
          <a:xfrm>
            <a:off x="7863841" y="5508841"/>
            <a:ext cx="2560320" cy="31644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827226-B2DA-46EC-8F7B-3176FBF1FC80}" type="slidenum">
              <a:rPr lang="en-US" smtClean="0"/>
              <a:pPr/>
              <a:t>25</a:t>
            </a:fld>
            <a:endParaRPr lang="en-US"/>
          </a:p>
        </p:txBody>
      </p:sp>
      <p:sp>
        <p:nvSpPr>
          <p:cNvPr id="4" name="Down Arrow Callout 3"/>
          <p:cNvSpPr/>
          <p:nvPr/>
        </p:nvSpPr>
        <p:spPr>
          <a:xfrm>
            <a:off x="838200" y="635000"/>
            <a:ext cx="3581400" cy="1371600"/>
          </a:xfrm>
          <a:prstGeom prst="downArrowCallout">
            <a:avLst>
              <a:gd name="adj1" fmla="val 46429"/>
              <a:gd name="adj2" fmla="val 47619"/>
              <a:gd name="adj3" fmla="val 32407"/>
              <a:gd name="adj4" fmla="val 54262"/>
            </a:avLst>
          </a:prstGeom>
          <a:solidFill>
            <a:srgbClr val="002060"/>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Book Antiqua" pitchFamily="18" charset="0"/>
              </a:rPr>
              <a:t>Adolescence</a:t>
            </a:r>
            <a:endParaRPr lang="en-US" sz="2800" b="1" dirty="0">
              <a:latin typeface="Book Antiqua" pitchFamily="18" charset="0"/>
            </a:endParaRPr>
          </a:p>
        </p:txBody>
      </p:sp>
      <p:sp>
        <p:nvSpPr>
          <p:cNvPr id="5" name="Rectangle 4"/>
          <p:cNvSpPr/>
          <p:nvPr/>
        </p:nvSpPr>
        <p:spPr>
          <a:xfrm>
            <a:off x="863600" y="2133600"/>
            <a:ext cx="3581400" cy="243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Book Antiqua" pitchFamily="18" charset="0"/>
              </a:rPr>
              <a:t>Youth,</a:t>
            </a:r>
          </a:p>
          <a:p>
            <a:pPr algn="ctr"/>
            <a:r>
              <a:rPr lang="en-US" sz="2800" b="1" dirty="0" smtClean="0">
                <a:solidFill>
                  <a:schemeClr val="tx1"/>
                </a:solidFill>
                <a:latin typeface="Book Antiqua" pitchFamily="18" charset="0"/>
              </a:rPr>
              <a:t>Teen age years,</a:t>
            </a:r>
          </a:p>
          <a:p>
            <a:pPr algn="ctr"/>
            <a:r>
              <a:rPr lang="en-US" sz="2800" b="1" dirty="0" smtClean="0">
                <a:solidFill>
                  <a:schemeClr val="tx1"/>
                </a:solidFill>
                <a:latin typeface="Book Antiqua" pitchFamily="18" charset="0"/>
              </a:rPr>
              <a:t>puberty</a:t>
            </a:r>
            <a:endParaRPr lang="en-US" sz="2800" b="1" dirty="0">
              <a:solidFill>
                <a:schemeClr val="tx1"/>
              </a:solidFill>
              <a:latin typeface="Book Antiqua" pitchFamily="18" charset="0"/>
            </a:endParaRPr>
          </a:p>
        </p:txBody>
      </p:sp>
      <p:sp>
        <p:nvSpPr>
          <p:cNvPr id="6" name="TextBox 5"/>
          <p:cNvSpPr txBox="1"/>
          <p:nvPr/>
        </p:nvSpPr>
        <p:spPr>
          <a:xfrm>
            <a:off x="863600" y="4872335"/>
            <a:ext cx="9423400" cy="461665"/>
          </a:xfrm>
          <a:prstGeom prst="rect">
            <a:avLst/>
          </a:prstGeom>
          <a:noFill/>
          <a:ln>
            <a:solidFill>
              <a:schemeClr val="tx1"/>
            </a:solidFill>
          </a:ln>
        </p:spPr>
        <p:txBody>
          <a:bodyPr wrap="square" rtlCol="0">
            <a:spAutoFit/>
          </a:bodyPr>
          <a:lstStyle/>
          <a:p>
            <a:pPr algn="ctr"/>
            <a:r>
              <a:rPr lang="en-US" sz="2400" b="1" dirty="0" smtClean="0">
                <a:latin typeface="Book Antiqua" pitchFamily="18" charset="0"/>
                <a:cs typeface="Andalus" pitchFamily="18" charset="-78"/>
              </a:rPr>
              <a:t>Human physical growth changes much in adolescent period. </a:t>
            </a:r>
            <a:endParaRPr lang="en-US" sz="2400" b="1" dirty="0">
              <a:latin typeface="Book Antiqua" pitchFamily="18"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a:ext>
            </a:extLst>
          </a:blip>
          <a:srcRect r="17661"/>
          <a:stretch/>
        </p:blipFill>
        <p:spPr>
          <a:xfrm>
            <a:off x="4591015" y="635000"/>
            <a:ext cx="5695985" cy="3937000"/>
          </a:xfrm>
          <a:prstGeom prst="rect">
            <a:avLst/>
          </a:prstGeom>
          <a:ln>
            <a:solidFill>
              <a:schemeClr val="tx1"/>
            </a:solidFill>
          </a:ln>
        </p:spPr>
      </p:pic>
    </p:spTree>
    <p:extLst>
      <p:ext uri="{BB962C8B-B14F-4D97-AF65-F5344CB8AC3E}">
        <p14:creationId xmlns:p14="http://schemas.microsoft.com/office/powerpoint/2010/main" val="4075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
                    </p:tgtEl>
                  </p:cond>
                </p:stCondLst>
                <p:endSync evt="end" delay="0">
                  <p:rtn val="all"/>
                </p:endSync>
                <p:childTnLst>
                  <p:par>
                    <p:cTn id="16" fill="hold">
                      <p:stCondLst>
                        <p:cond delay="0"/>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nextCondLst>
                <p:cond evt="onClick" delay="0">
                  <p:tgtEl>
                    <p:spTgt spid="4"/>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4827226-B2DA-46EC-8F7B-3176FBF1FC80}" type="slidenum">
              <a:rPr lang="en-US" smtClean="0"/>
              <a:t>26</a:t>
            </a:fld>
            <a:endParaRPr lang="en-US"/>
          </a:p>
        </p:txBody>
      </p:sp>
      <p:sp>
        <p:nvSpPr>
          <p:cNvPr id="4" name="Slide Number Placeholder 1"/>
          <p:cNvSpPr txBox="1">
            <a:spLocks/>
          </p:cNvSpPr>
          <p:nvPr/>
        </p:nvSpPr>
        <p:spPr>
          <a:xfrm>
            <a:off x="7863841" y="5508841"/>
            <a:ext cx="2560320" cy="31644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827226-B2DA-46EC-8F7B-3176FBF1FC80}" type="slidenum">
              <a:rPr lang="en-US" smtClean="0"/>
              <a:pPr/>
              <a:t>26</a:t>
            </a:fld>
            <a:endParaRPr lang="en-US"/>
          </a:p>
        </p:txBody>
      </p:sp>
      <p:sp>
        <p:nvSpPr>
          <p:cNvPr id="5" name="Slide Number Placeholder 1"/>
          <p:cNvSpPr txBox="1">
            <a:spLocks/>
          </p:cNvSpPr>
          <p:nvPr/>
        </p:nvSpPr>
        <p:spPr>
          <a:xfrm>
            <a:off x="7863841" y="5508841"/>
            <a:ext cx="2560320" cy="31644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827226-B2DA-46EC-8F7B-3176FBF1FC80}" type="slidenum">
              <a:rPr lang="en-US" smtClean="0"/>
              <a:pPr/>
              <a:t>26</a:t>
            </a:fld>
            <a:endParaRPr lang="en-US"/>
          </a:p>
        </p:txBody>
      </p:sp>
      <p:sp>
        <p:nvSpPr>
          <p:cNvPr id="6" name="Down Arrow Callout 5"/>
          <p:cNvSpPr/>
          <p:nvPr/>
        </p:nvSpPr>
        <p:spPr>
          <a:xfrm>
            <a:off x="762000" y="635000"/>
            <a:ext cx="3581400" cy="1371600"/>
          </a:xfrm>
          <a:prstGeom prst="downArrowCallout">
            <a:avLst>
              <a:gd name="adj1" fmla="val 46429"/>
              <a:gd name="adj2" fmla="val 47619"/>
              <a:gd name="adj3" fmla="val 33333"/>
              <a:gd name="adj4" fmla="val 54262"/>
            </a:avLst>
          </a:prstGeom>
          <a:solidFill>
            <a:srgbClr val="002060"/>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Book Antiqua" pitchFamily="18" charset="0"/>
              </a:rPr>
              <a:t>Appreciate</a:t>
            </a:r>
            <a:endParaRPr lang="en-US" sz="2800" b="1" dirty="0">
              <a:latin typeface="Book Antiqua" pitchFamily="18" charset="0"/>
            </a:endParaRPr>
          </a:p>
        </p:txBody>
      </p:sp>
      <p:sp>
        <p:nvSpPr>
          <p:cNvPr id="7" name="Rectangle 6"/>
          <p:cNvSpPr/>
          <p:nvPr/>
        </p:nvSpPr>
        <p:spPr>
          <a:xfrm>
            <a:off x="762000" y="2133600"/>
            <a:ext cx="3581400" cy="243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Book Antiqua" pitchFamily="18" charset="0"/>
              </a:rPr>
              <a:t>Praise,</a:t>
            </a:r>
          </a:p>
          <a:p>
            <a:pPr algn="ctr"/>
            <a:r>
              <a:rPr lang="en-US" sz="2800" b="1" dirty="0" smtClean="0">
                <a:solidFill>
                  <a:schemeClr val="tx1"/>
                </a:solidFill>
                <a:latin typeface="Book Antiqua" pitchFamily="18" charset="0"/>
              </a:rPr>
              <a:t>Admiration,</a:t>
            </a:r>
          </a:p>
          <a:p>
            <a:pPr algn="ctr"/>
            <a:r>
              <a:rPr lang="en-US" sz="2800" b="1" dirty="0" smtClean="0">
                <a:solidFill>
                  <a:schemeClr val="tx1"/>
                </a:solidFill>
                <a:latin typeface="Book Antiqua" pitchFamily="18" charset="0"/>
              </a:rPr>
              <a:t>consent</a:t>
            </a:r>
            <a:endParaRPr lang="en-US" sz="2800" b="1" dirty="0">
              <a:solidFill>
                <a:schemeClr val="tx1"/>
              </a:solidFill>
              <a:latin typeface="Book Antiqua" pitchFamily="18" charset="0"/>
            </a:endParaRPr>
          </a:p>
        </p:txBody>
      </p:sp>
      <p:sp>
        <p:nvSpPr>
          <p:cNvPr id="8" name="TextBox 7"/>
          <p:cNvSpPr txBox="1"/>
          <p:nvPr/>
        </p:nvSpPr>
        <p:spPr>
          <a:xfrm>
            <a:off x="761999" y="4872335"/>
            <a:ext cx="9662161" cy="461665"/>
          </a:xfrm>
          <a:prstGeom prst="rect">
            <a:avLst/>
          </a:prstGeom>
          <a:noFill/>
          <a:ln>
            <a:solidFill>
              <a:schemeClr val="tx1"/>
            </a:solidFill>
          </a:ln>
        </p:spPr>
        <p:txBody>
          <a:bodyPr wrap="square" rtlCol="0">
            <a:spAutoFit/>
          </a:bodyPr>
          <a:lstStyle/>
          <a:p>
            <a:pPr algn="ctr"/>
            <a:r>
              <a:rPr lang="en-US" sz="2400" b="1" dirty="0" smtClean="0">
                <a:latin typeface="Book Antiqua" pitchFamily="18" charset="0"/>
                <a:cs typeface="Andalus" pitchFamily="18" charset="-78"/>
              </a:rPr>
              <a:t>We should appreciate others’ success.</a:t>
            </a:r>
            <a:endParaRPr lang="en-US" sz="2400" b="1" dirty="0">
              <a:latin typeface="Book Antiqua" pitchFamily="18"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96033" y="635000"/>
            <a:ext cx="5828128" cy="3887316"/>
          </a:xfrm>
          <a:prstGeom prst="rect">
            <a:avLst/>
          </a:prstGeom>
          <a:ln>
            <a:solidFill>
              <a:schemeClr val="tx1"/>
            </a:solidFill>
          </a:ln>
        </p:spPr>
      </p:pic>
    </p:spTree>
    <p:extLst>
      <p:ext uri="{BB962C8B-B14F-4D97-AF65-F5344CB8AC3E}">
        <p14:creationId xmlns:p14="http://schemas.microsoft.com/office/powerpoint/2010/main" val="126363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childTnLst>
              </p:cTn>
              <p:nextCondLst>
                <p:cond evt="onClick" delay="0">
                  <p:tgtEl>
                    <p:spTgt spid="6"/>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4827226-B2DA-46EC-8F7B-3176FBF1FC80}" type="slidenum">
              <a:rPr lang="en-US" smtClean="0"/>
              <a:t>27</a:t>
            </a:fld>
            <a:endParaRPr lang="en-US"/>
          </a:p>
        </p:txBody>
      </p:sp>
      <p:sp>
        <p:nvSpPr>
          <p:cNvPr id="3" name="Slide Number Placeholder 1"/>
          <p:cNvSpPr txBox="1">
            <a:spLocks/>
          </p:cNvSpPr>
          <p:nvPr/>
        </p:nvSpPr>
        <p:spPr>
          <a:xfrm>
            <a:off x="7863841" y="5508841"/>
            <a:ext cx="2560320" cy="31644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827226-B2DA-46EC-8F7B-3176FBF1FC80}" type="slidenum">
              <a:rPr lang="en-US" smtClean="0"/>
              <a:pPr/>
              <a:t>27</a:t>
            </a:fld>
            <a:endParaRPr lang="en-US"/>
          </a:p>
        </p:txBody>
      </p:sp>
      <p:sp>
        <p:nvSpPr>
          <p:cNvPr id="4" name="Slide Number Placeholder 1"/>
          <p:cNvSpPr txBox="1">
            <a:spLocks/>
          </p:cNvSpPr>
          <p:nvPr/>
        </p:nvSpPr>
        <p:spPr>
          <a:xfrm>
            <a:off x="7863841" y="5508841"/>
            <a:ext cx="2560320" cy="31644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827226-B2DA-46EC-8F7B-3176FBF1FC80}" type="slidenum">
              <a:rPr lang="en-US" smtClean="0"/>
              <a:pPr/>
              <a:t>27</a:t>
            </a:fld>
            <a:endParaRPr lang="en-US"/>
          </a:p>
        </p:txBody>
      </p:sp>
      <p:sp>
        <p:nvSpPr>
          <p:cNvPr id="5" name="Down Arrow Callout 4"/>
          <p:cNvSpPr/>
          <p:nvPr/>
        </p:nvSpPr>
        <p:spPr>
          <a:xfrm>
            <a:off x="838200" y="635000"/>
            <a:ext cx="3581400" cy="1371600"/>
          </a:xfrm>
          <a:prstGeom prst="downArrowCallout">
            <a:avLst>
              <a:gd name="adj1" fmla="val 46429"/>
              <a:gd name="adj2" fmla="val 47619"/>
              <a:gd name="adj3" fmla="val 32407"/>
              <a:gd name="adj4" fmla="val 54262"/>
            </a:avLst>
          </a:prstGeom>
          <a:solidFill>
            <a:srgbClr val="002060"/>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Book Antiqua" pitchFamily="18" charset="0"/>
              </a:rPr>
              <a:t>Receptive</a:t>
            </a:r>
            <a:endParaRPr lang="en-US" sz="2800" b="1" dirty="0">
              <a:latin typeface="Book Antiqua" pitchFamily="18" charset="0"/>
            </a:endParaRPr>
          </a:p>
        </p:txBody>
      </p:sp>
      <p:sp>
        <p:nvSpPr>
          <p:cNvPr id="6" name="Rectangle 5"/>
          <p:cNvSpPr/>
          <p:nvPr/>
        </p:nvSpPr>
        <p:spPr>
          <a:xfrm>
            <a:off x="863600" y="2133600"/>
            <a:ext cx="3581400" cy="243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Book Antiqua" pitchFamily="18" charset="0"/>
              </a:rPr>
              <a:t>Approachable,</a:t>
            </a:r>
          </a:p>
          <a:p>
            <a:pPr algn="ctr"/>
            <a:r>
              <a:rPr lang="en-US" sz="2800" b="1" dirty="0" smtClean="0">
                <a:solidFill>
                  <a:schemeClr val="tx1"/>
                </a:solidFill>
                <a:latin typeface="Book Antiqua" pitchFamily="18" charset="0"/>
              </a:rPr>
              <a:t>Applicable,</a:t>
            </a:r>
          </a:p>
          <a:p>
            <a:pPr algn="ctr"/>
            <a:r>
              <a:rPr lang="en-US" sz="2800" b="1" dirty="0" smtClean="0">
                <a:solidFill>
                  <a:schemeClr val="tx1"/>
                </a:solidFill>
                <a:latin typeface="Book Antiqua" pitchFamily="18" charset="0"/>
              </a:rPr>
              <a:t>Accessible</a:t>
            </a:r>
            <a:endParaRPr lang="en-US" sz="2800" b="1" dirty="0">
              <a:solidFill>
                <a:schemeClr val="tx1"/>
              </a:solidFill>
              <a:latin typeface="Book Antiqua" pitchFamily="18" charset="0"/>
            </a:endParaRPr>
          </a:p>
        </p:txBody>
      </p:sp>
      <p:sp>
        <p:nvSpPr>
          <p:cNvPr id="7" name="TextBox 6"/>
          <p:cNvSpPr txBox="1"/>
          <p:nvPr/>
        </p:nvSpPr>
        <p:spPr>
          <a:xfrm>
            <a:off x="863600" y="4872335"/>
            <a:ext cx="9499600" cy="461665"/>
          </a:xfrm>
          <a:prstGeom prst="rect">
            <a:avLst/>
          </a:prstGeom>
          <a:noFill/>
          <a:ln>
            <a:solidFill>
              <a:schemeClr val="tx1"/>
            </a:solidFill>
          </a:ln>
        </p:spPr>
        <p:txBody>
          <a:bodyPr wrap="square" rtlCol="0">
            <a:spAutoFit/>
          </a:bodyPr>
          <a:lstStyle/>
          <a:p>
            <a:pPr algn="ctr"/>
            <a:r>
              <a:rPr lang="en-US" sz="2400" b="1" dirty="0" smtClean="0">
                <a:latin typeface="Book Antiqua" pitchFamily="18" charset="0"/>
                <a:cs typeface="Andalus" pitchFamily="18" charset="-78"/>
              </a:rPr>
              <a:t>A good deed is always receptive to all.</a:t>
            </a:r>
            <a:endParaRPr lang="en-US" sz="2400" b="1" dirty="0">
              <a:latin typeface="Book Antiqua" pitchFamily="18"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a:ext>
            </a:extLst>
          </a:blip>
          <a:srcRect l="14338"/>
          <a:stretch/>
        </p:blipFill>
        <p:spPr>
          <a:xfrm>
            <a:off x="4581797" y="635000"/>
            <a:ext cx="5781403" cy="3937000"/>
          </a:xfrm>
          <a:prstGeom prst="rect">
            <a:avLst/>
          </a:prstGeom>
          <a:ln>
            <a:solidFill>
              <a:schemeClr val="tx1"/>
            </a:solidFill>
          </a:ln>
        </p:spPr>
      </p:pic>
    </p:spTree>
    <p:extLst>
      <p:ext uri="{BB962C8B-B14F-4D97-AF65-F5344CB8AC3E}">
        <p14:creationId xmlns:p14="http://schemas.microsoft.com/office/powerpoint/2010/main" val="130140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
                    </p:tgtEl>
                  </p:cond>
                </p:stCondLst>
                <p:endSync evt="end" delay="0">
                  <p:rtn val="all"/>
                </p:endSync>
                <p:childTnLst>
                  <p:par>
                    <p:cTn id="16" fill="hold">
                      <p:stCondLst>
                        <p:cond delay="0"/>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4827226-B2DA-46EC-8F7B-3176FBF1FC80}" type="slidenum">
              <a:rPr lang="en-US" smtClean="0"/>
              <a:t>28</a:t>
            </a:fld>
            <a:endParaRPr lang="en-US"/>
          </a:p>
        </p:txBody>
      </p:sp>
      <p:sp>
        <p:nvSpPr>
          <p:cNvPr id="3" name="Slide Number Placeholder 1"/>
          <p:cNvSpPr txBox="1">
            <a:spLocks/>
          </p:cNvSpPr>
          <p:nvPr/>
        </p:nvSpPr>
        <p:spPr>
          <a:xfrm>
            <a:off x="7863841" y="5508841"/>
            <a:ext cx="2560320" cy="31644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827226-B2DA-46EC-8F7B-3176FBF1FC80}" type="slidenum">
              <a:rPr lang="en-US" smtClean="0"/>
              <a:pPr/>
              <a:t>28</a:t>
            </a:fld>
            <a:endParaRPr lang="en-US"/>
          </a:p>
        </p:txBody>
      </p:sp>
      <p:sp>
        <p:nvSpPr>
          <p:cNvPr id="4" name="Slide Number Placeholder 1"/>
          <p:cNvSpPr txBox="1">
            <a:spLocks/>
          </p:cNvSpPr>
          <p:nvPr/>
        </p:nvSpPr>
        <p:spPr>
          <a:xfrm>
            <a:off x="7863841" y="5508841"/>
            <a:ext cx="2560320" cy="31644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827226-B2DA-46EC-8F7B-3176FBF1FC80}" type="slidenum">
              <a:rPr lang="en-US" smtClean="0"/>
              <a:pPr/>
              <a:t>28</a:t>
            </a:fld>
            <a:endParaRPr lang="en-US"/>
          </a:p>
        </p:txBody>
      </p:sp>
      <p:sp>
        <p:nvSpPr>
          <p:cNvPr id="5" name="Slide Number Placeholder 1"/>
          <p:cNvSpPr txBox="1">
            <a:spLocks/>
          </p:cNvSpPr>
          <p:nvPr/>
        </p:nvSpPr>
        <p:spPr>
          <a:xfrm>
            <a:off x="7863841" y="5508841"/>
            <a:ext cx="2560320" cy="31644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827226-B2DA-46EC-8F7B-3176FBF1FC80}" type="slidenum">
              <a:rPr lang="en-US" smtClean="0"/>
              <a:pPr/>
              <a:t>28</a:t>
            </a:fld>
            <a:endParaRPr lang="en-US"/>
          </a:p>
        </p:txBody>
      </p:sp>
      <p:sp>
        <p:nvSpPr>
          <p:cNvPr id="6" name="Down Arrow Callout 5"/>
          <p:cNvSpPr/>
          <p:nvPr/>
        </p:nvSpPr>
        <p:spPr>
          <a:xfrm>
            <a:off x="838200" y="635000"/>
            <a:ext cx="3581400" cy="1371600"/>
          </a:xfrm>
          <a:prstGeom prst="downArrowCallout">
            <a:avLst>
              <a:gd name="adj1" fmla="val 46429"/>
              <a:gd name="adj2" fmla="val 47619"/>
              <a:gd name="adj3" fmla="val 32407"/>
              <a:gd name="adj4" fmla="val 54262"/>
            </a:avLst>
          </a:prstGeom>
          <a:solidFill>
            <a:srgbClr val="002060"/>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Book Antiqua" pitchFamily="18" charset="0"/>
              </a:rPr>
              <a:t>Sojourner</a:t>
            </a:r>
            <a:endParaRPr lang="en-US" sz="2800" b="1" dirty="0">
              <a:latin typeface="Book Antiqua" pitchFamily="18" charset="0"/>
            </a:endParaRPr>
          </a:p>
        </p:txBody>
      </p:sp>
      <p:sp>
        <p:nvSpPr>
          <p:cNvPr id="7" name="Rectangle 6"/>
          <p:cNvSpPr/>
          <p:nvPr/>
        </p:nvSpPr>
        <p:spPr>
          <a:xfrm>
            <a:off x="863600" y="2133600"/>
            <a:ext cx="3581400" cy="243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Book Antiqua" pitchFamily="18" charset="0"/>
              </a:rPr>
              <a:t>A person living in other country for the time being,</a:t>
            </a:r>
          </a:p>
          <a:p>
            <a:pPr algn="ctr"/>
            <a:r>
              <a:rPr lang="en-US" sz="2800" b="1" dirty="0" smtClean="0">
                <a:solidFill>
                  <a:schemeClr val="tx1"/>
                </a:solidFill>
                <a:latin typeface="Book Antiqua" pitchFamily="18" charset="0"/>
              </a:rPr>
              <a:t> </a:t>
            </a:r>
            <a:r>
              <a:rPr lang="en-US" sz="2800" b="1" dirty="0">
                <a:solidFill>
                  <a:schemeClr val="tx1"/>
                </a:solidFill>
                <a:latin typeface="Book Antiqua" pitchFamily="18" charset="0"/>
              </a:rPr>
              <a:t>A </a:t>
            </a:r>
            <a:r>
              <a:rPr lang="en-US" sz="2800" b="1" dirty="0" smtClean="0">
                <a:solidFill>
                  <a:schemeClr val="tx1"/>
                </a:solidFill>
                <a:latin typeface="Book Antiqua" pitchFamily="18" charset="0"/>
              </a:rPr>
              <a:t>foreigner.</a:t>
            </a:r>
            <a:endParaRPr lang="en-US" sz="2800" b="1" dirty="0">
              <a:solidFill>
                <a:schemeClr val="tx1"/>
              </a:solidFill>
              <a:latin typeface="Book Antiqua" pitchFamily="18" charset="0"/>
            </a:endParaRPr>
          </a:p>
          <a:p>
            <a:pPr algn="ctr"/>
            <a:endParaRPr lang="en-US" sz="2800" b="1" dirty="0">
              <a:solidFill>
                <a:schemeClr val="tx1"/>
              </a:solidFill>
              <a:latin typeface="Book Antiqua" pitchFamily="18" charset="0"/>
            </a:endParaRPr>
          </a:p>
        </p:txBody>
      </p:sp>
      <p:sp>
        <p:nvSpPr>
          <p:cNvPr id="8" name="TextBox 7"/>
          <p:cNvSpPr txBox="1"/>
          <p:nvPr/>
        </p:nvSpPr>
        <p:spPr>
          <a:xfrm>
            <a:off x="838200" y="4872335"/>
            <a:ext cx="9563100" cy="830997"/>
          </a:xfrm>
          <a:prstGeom prst="rect">
            <a:avLst/>
          </a:prstGeom>
          <a:noFill/>
          <a:ln>
            <a:solidFill>
              <a:schemeClr val="tx1"/>
            </a:solidFill>
          </a:ln>
        </p:spPr>
        <p:txBody>
          <a:bodyPr wrap="square" rtlCol="0">
            <a:spAutoFit/>
          </a:bodyPr>
          <a:lstStyle/>
          <a:p>
            <a:pPr algn="ctr"/>
            <a:r>
              <a:rPr lang="en-US" sz="2400" b="1" dirty="0" smtClean="0">
                <a:latin typeface="Book Antiqua" pitchFamily="18" charset="0"/>
                <a:cs typeface="Andalus" pitchFamily="18" charset="-78"/>
              </a:rPr>
              <a:t>Dan </a:t>
            </a:r>
            <a:r>
              <a:rPr lang="en-US" sz="2400" b="1" dirty="0" err="1" smtClean="0">
                <a:latin typeface="Book Antiqua" pitchFamily="18" charset="0"/>
                <a:cs typeface="Andalus" pitchFamily="18" charset="-78"/>
              </a:rPr>
              <a:t>Mozena</a:t>
            </a:r>
            <a:r>
              <a:rPr lang="en-US" sz="2400" b="1" dirty="0" smtClean="0">
                <a:latin typeface="Book Antiqua" pitchFamily="18" charset="0"/>
                <a:cs typeface="Andalus" pitchFamily="18" charset="-78"/>
              </a:rPr>
              <a:t> and the others </a:t>
            </a:r>
            <a:r>
              <a:rPr lang="en-US" sz="2400" b="1" dirty="0">
                <a:latin typeface="Book Antiqua" pitchFamily="18" charset="0"/>
                <a:cs typeface="Andalus" pitchFamily="18" charset="-78"/>
              </a:rPr>
              <a:t>in  </a:t>
            </a:r>
            <a:r>
              <a:rPr lang="en-US" sz="2400" b="1" dirty="0" smtClean="0">
                <a:latin typeface="Book Antiqua" pitchFamily="18" charset="0"/>
                <a:cs typeface="Andalus" pitchFamily="18" charset="-78"/>
              </a:rPr>
              <a:t>the picture are the sojourners in Bangladesh.</a:t>
            </a:r>
            <a:endParaRPr lang="en-US" sz="2400" b="1" dirty="0">
              <a:latin typeface="Book Antiqua"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62474" y="631988"/>
            <a:ext cx="2905126" cy="3878493"/>
          </a:xfrm>
          <a:prstGeom prst="rect">
            <a:avLst/>
          </a:prstGeom>
          <a:ln>
            <a:solidFill>
              <a:schemeClr val="tx1"/>
            </a:solidFill>
          </a:ln>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3740" y="631988"/>
            <a:ext cx="2887560" cy="3878493"/>
          </a:xfrm>
          <a:prstGeom prst="rect">
            <a:avLst/>
          </a:prstGeom>
          <a:ln>
            <a:solidFill>
              <a:schemeClr val="tx1"/>
            </a:solidFill>
          </a:ln>
        </p:spPr>
      </p:pic>
    </p:spTree>
    <p:extLst>
      <p:ext uri="{BB962C8B-B14F-4D97-AF65-F5344CB8AC3E}">
        <p14:creationId xmlns:p14="http://schemas.microsoft.com/office/powerpoint/2010/main" val="103422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6"/>
                    </p:tgtEl>
                  </p:cond>
                </p:stCondLst>
                <p:endSync evt="end" delay="0">
                  <p:rtn val="all"/>
                </p:endSync>
                <p:childTnLst>
                  <p:par>
                    <p:cTn id="20" fill="hold">
                      <p:stCondLst>
                        <p:cond delay="0"/>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nextCondLst>
                <p:cond evt="onClick" delay="0">
                  <p:tgtEl>
                    <p:spTgt spid="6"/>
                  </p:tgtEl>
                </p:cond>
              </p:nextCondLst>
            </p:seq>
          </p:childTnLst>
        </p:cTn>
      </p:par>
    </p:tnLst>
    <p:bldLst>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ross 2"/>
          <p:cNvSpPr/>
          <p:nvPr/>
        </p:nvSpPr>
        <p:spPr>
          <a:xfrm>
            <a:off x="762000" y="558800"/>
            <a:ext cx="9601200" cy="4546600"/>
          </a:xfrm>
          <a:custGeom>
            <a:avLst/>
            <a:gdLst>
              <a:gd name="connsiteX0" fmla="*/ 0 w 9601200"/>
              <a:gd name="connsiteY0" fmla="*/ 952500 h 3810000"/>
              <a:gd name="connsiteX1" fmla="*/ 952500 w 9601200"/>
              <a:gd name="connsiteY1" fmla="*/ 952500 h 3810000"/>
              <a:gd name="connsiteX2" fmla="*/ 952500 w 9601200"/>
              <a:gd name="connsiteY2" fmla="*/ 0 h 3810000"/>
              <a:gd name="connsiteX3" fmla="*/ 8648700 w 9601200"/>
              <a:gd name="connsiteY3" fmla="*/ 0 h 3810000"/>
              <a:gd name="connsiteX4" fmla="*/ 8648700 w 9601200"/>
              <a:gd name="connsiteY4" fmla="*/ 952500 h 3810000"/>
              <a:gd name="connsiteX5" fmla="*/ 9601200 w 9601200"/>
              <a:gd name="connsiteY5" fmla="*/ 952500 h 3810000"/>
              <a:gd name="connsiteX6" fmla="*/ 9601200 w 9601200"/>
              <a:gd name="connsiteY6" fmla="*/ 2857500 h 3810000"/>
              <a:gd name="connsiteX7" fmla="*/ 8648700 w 9601200"/>
              <a:gd name="connsiteY7" fmla="*/ 2857500 h 3810000"/>
              <a:gd name="connsiteX8" fmla="*/ 8648700 w 9601200"/>
              <a:gd name="connsiteY8" fmla="*/ 3810000 h 3810000"/>
              <a:gd name="connsiteX9" fmla="*/ 952500 w 9601200"/>
              <a:gd name="connsiteY9" fmla="*/ 3810000 h 3810000"/>
              <a:gd name="connsiteX10" fmla="*/ 952500 w 9601200"/>
              <a:gd name="connsiteY10" fmla="*/ 2857500 h 3810000"/>
              <a:gd name="connsiteX11" fmla="*/ 0 w 9601200"/>
              <a:gd name="connsiteY11" fmla="*/ 2857500 h 3810000"/>
              <a:gd name="connsiteX12" fmla="*/ 0 w 9601200"/>
              <a:gd name="connsiteY12" fmla="*/ 952500 h 3810000"/>
              <a:gd name="connsiteX0" fmla="*/ 0 w 9601200"/>
              <a:gd name="connsiteY0" fmla="*/ 952500 h 3810000"/>
              <a:gd name="connsiteX1" fmla="*/ 952500 w 9601200"/>
              <a:gd name="connsiteY1" fmla="*/ 952500 h 3810000"/>
              <a:gd name="connsiteX2" fmla="*/ 977900 w 9601200"/>
              <a:gd name="connsiteY2" fmla="*/ 12700 h 3810000"/>
              <a:gd name="connsiteX3" fmla="*/ 8648700 w 9601200"/>
              <a:gd name="connsiteY3" fmla="*/ 0 h 3810000"/>
              <a:gd name="connsiteX4" fmla="*/ 8648700 w 9601200"/>
              <a:gd name="connsiteY4" fmla="*/ 952500 h 3810000"/>
              <a:gd name="connsiteX5" fmla="*/ 9601200 w 9601200"/>
              <a:gd name="connsiteY5" fmla="*/ 952500 h 3810000"/>
              <a:gd name="connsiteX6" fmla="*/ 9601200 w 9601200"/>
              <a:gd name="connsiteY6" fmla="*/ 2857500 h 3810000"/>
              <a:gd name="connsiteX7" fmla="*/ 8648700 w 9601200"/>
              <a:gd name="connsiteY7" fmla="*/ 2857500 h 3810000"/>
              <a:gd name="connsiteX8" fmla="*/ 8648700 w 9601200"/>
              <a:gd name="connsiteY8" fmla="*/ 3810000 h 3810000"/>
              <a:gd name="connsiteX9" fmla="*/ 952500 w 9601200"/>
              <a:gd name="connsiteY9" fmla="*/ 3810000 h 3810000"/>
              <a:gd name="connsiteX10" fmla="*/ 952500 w 9601200"/>
              <a:gd name="connsiteY10" fmla="*/ 2857500 h 3810000"/>
              <a:gd name="connsiteX11" fmla="*/ 0 w 9601200"/>
              <a:gd name="connsiteY11" fmla="*/ 2857500 h 3810000"/>
              <a:gd name="connsiteX12" fmla="*/ 0 w 9601200"/>
              <a:gd name="connsiteY12" fmla="*/ 952500 h 3810000"/>
              <a:gd name="connsiteX0" fmla="*/ 0 w 9601200"/>
              <a:gd name="connsiteY0" fmla="*/ 952500 h 3810000"/>
              <a:gd name="connsiteX1" fmla="*/ 4889500 w 9601200"/>
              <a:gd name="connsiteY1" fmla="*/ 2235200 h 3810000"/>
              <a:gd name="connsiteX2" fmla="*/ 977900 w 9601200"/>
              <a:gd name="connsiteY2" fmla="*/ 12700 h 3810000"/>
              <a:gd name="connsiteX3" fmla="*/ 8648700 w 9601200"/>
              <a:gd name="connsiteY3" fmla="*/ 0 h 3810000"/>
              <a:gd name="connsiteX4" fmla="*/ 8648700 w 9601200"/>
              <a:gd name="connsiteY4" fmla="*/ 952500 h 3810000"/>
              <a:gd name="connsiteX5" fmla="*/ 9601200 w 9601200"/>
              <a:gd name="connsiteY5" fmla="*/ 952500 h 3810000"/>
              <a:gd name="connsiteX6" fmla="*/ 9601200 w 9601200"/>
              <a:gd name="connsiteY6" fmla="*/ 2857500 h 3810000"/>
              <a:gd name="connsiteX7" fmla="*/ 8648700 w 9601200"/>
              <a:gd name="connsiteY7" fmla="*/ 2857500 h 3810000"/>
              <a:gd name="connsiteX8" fmla="*/ 8648700 w 9601200"/>
              <a:gd name="connsiteY8" fmla="*/ 3810000 h 3810000"/>
              <a:gd name="connsiteX9" fmla="*/ 952500 w 9601200"/>
              <a:gd name="connsiteY9" fmla="*/ 3810000 h 3810000"/>
              <a:gd name="connsiteX10" fmla="*/ 952500 w 9601200"/>
              <a:gd name="connsiteY10" fmla="*/ 2857500 h 3810000"/>
              <a:gd name="connsiteX11" fmla="*/ 0 w 9601200"/>
              <a:gd name="connsiteY11" fmla="*/ 2857500 h 3810000"/>
              <a:gd name="connsiteX12" fmla="*/ 0 w 9601200"/>
              <a:gd name="connsiteY12" fmla="*/ 952500 h 3810000"/>
              <a:gd name="connsiteX0" fmla="*/ 0 w 9601200"/>
              <a:gd name="connsiteY0" fmla="*/ 952500 h 3810000"/>
              <a:gd name="connsiteX1" fmla="*/ 4889500 w 9601200"/>
              <a:gd name="connsiteY1" fmla="*/ 2235200 h 3810000"/>
              <a:gd name="connsiteX2" fmla="*/ 977900 w 9601200"/>
              <a:gd name="connsiteY2" fmla="*/ 12700 h 3810000"/>
              <a:gd name="connsiteX3" fmla="*/ 8648700 w 9601200"/>
              <a:gd name="connsiteY3" fmla="*/ 0 h 3810000"/>
              <a:gd name="connsiteX4" fmla="*/ 4965700 w 9601200"/>
              <a:gd name="connsiteY4" fmla="*/ 2209800 h 3810000"/>
              <a:gd name="connsiteX5" fmla="*/ 9601200 w 9601200"/>
              <a:gd name="connsiteY5" fmla="*/ 952500 h 3810000"/>
              <a:gd name="connsiteX6" fmla="*/ 9601200 w 9601200"/>
              <a:gd name="connsiteY6" fmla="*/ 2857500 h 3810000"/>
              <a:gd name="connsiteX7" fmla="*/ 8648700 w 9601200"/>
              <a:gd name="connsiteY7" fmla="*/ 2857500 h 3810000"/>
              <a:gd name="connsiteX8" fmla="*/ 8648700 w 9601200"/>
              <a:gd name="connsiteY8" fmla="*/ 3810000 h 3810000"/>
              <a:gd name="connsiteX9" fmla="*/ 952500 w 9601200"/>
              <a:gd name="connsiteY9" fmla="*/ 3810000 h 3810000"/>
              <a:gd name="connsiteX10" fmla="*/ 952500 w 9601200"/>
              <a:gd name="connsiteY10" fmla="*/ 2857500 h 3810000"/>
              <a:gd name="connsiteX11" fmla="*/ 0 w 9601200"/>
              <a:gd name="connsiteY11" fmla="*/ 2857500 h 3810000"/>
              <a:gd name="connsiteX12" fmla="*/ 0 w 9601200"/>
              <a:gd name="connsiteY12" fmla="*/ 952500 h 3810000"/>
              <a:gd name="connsiteX0" fmla="*/ 0 w 9601200"/>
              <a:gd name="connsiteY0" fmla="*/ 952500 h 3810000"/>
              <a:gd name="connsiteX1" fmla="*/ 4889500 w 9601200"/>
              <a:gd name="connsiteY1" fmla="*/ 2235200 h 3810000"/>
              <a:gd name="connsiteX2" fmla="*/ 977900 w 9601200"/>
              <a:gd name="connsiteY2" fmla="*/ 12700 h 3810000"/>
              <a:gd name="connsiteX3" fmla="*/ 8648700 w 9601200"/>
              <a:gd name="connsiteY3" fmla="*/ 0 h 3810000"/>
              <a:gd name="connsiteX4" fmla="*/ 4965700 w 9601200"/>
              <a:gd name="connsiteY4" fmla="*/ 2209800 h 3810000"/>
              <a:gd name="connsiteX5" fmla="*/ 9601200 w 9601200"/>
              <a:gd name="connsiteY5" fmla="*/ 952500 h 3810000"/>
              <a:gd name="connsiteX6" fmla="*/ 9601200 w 9601200"/>
              <a:gd name="connsiteY6" fmla="*/ 2857500 h 3810000"/>
              <a:gd name="connsiteX7" fmla="*/ 8648700 w 9601200"/>
              <a:gd name="connsiteY7" fmla="*/ 2857500 h 3810000"/>
              <a:gd name="connsiteX8" fmla="*/ 8648700 w 9601200"/>
              <a:gd name="connsiteY8" fmla="*/ 3810000 h 3810000"/>
              <a:gd name="connsiteX9" fmla="*/ 952500 w 9601200"/>
              <a:gd name="connsiteY9" fmla="*/ 3810000 h 3810000"/>
              <a:gd name="connsiteX10" fmla="*/ 508000 w 9601200"/>
              <a:gd name="connsiteY10" fmla="*/ 3352800 h 3810000"/>
              <a:gd name="connsiteX11" fmla="*/ 0 w 9601200"/>
              <a:gd name="connsiteY11" fmla="*/ 2857500 h 3810000"/>
              <a:gd name="connsiteX12" fmla="*/ 0 w 9601200"/>
              <a:gd name="connsiteY12" fmla="*/ 952500 h 3810000"/>
              <a:gd name="connsiteX0" fmla="*/ 0 w 9601200"/>
              <a:gd name="connsiteY0" fmla="*/ 952500 h 3810000"/>
              <a:gd name="connsiteX1" fmla="*/ 4889500 w 9601200"/>
              <a:gd name="connsiteY1" fmla="*/ 2235200 h 3810000"/>
              <a:gd name="connsiteX2" fmla="*/ 977900 w 9601200"/>
              <a:gd name="connsiteY2" fmla="*/ 12700 h 3810000"/>
              <a:gd name="connsiteX3" fmla="*/ 8648700 w 9601200"/>
              <a:gd name="connsiteY3" fmla="*/ 0 h 3810000"/>
              <a:gd name="connsiteX4" fmla="*/ 4965700 w 9601200"/>
              <a:gd name="connsiteY4" fmla="*/ 2209800 h 3810000"/>
              <a:gd name="connsiteX5" fmla="*/ 9601200 w 9601200"/>
              <a:gd name="connsiteY5" fmla="*/ 952500 h 3810000"/>
              <a:gd name="connsiteX6" fmla="*/ 9601200 w 9601200"/>
              <a:gd name="connsiteY6" fmla="*/ 2857500 h 3810000"/>
              <a:gd name="connsiteX7" fmla="*/ 9042400 w 9601200"/>
              <a:gd name="connsiteY7" fmla="*/ 3454400 h 3810000"/>
              <a:gd name="connsiteX8" fmla="*/ 8648700 w 9601200"/>
              <a:gd name="connsiteY8" fmla="*/ 3810000 h 3810000"/>
              <a:gd name="connsiteX9" fmla="*/ 952500 w 9601200"/>
              <a:gd name="connsiteY9" fmla="*/ 3810000 h 3810000"/>
              <a:gd name="connsiteX10" fmla="*/ 508000 w 9601200"/>
              <a:gd name="connsiteY10" fmla="*/ 3352800 h 3810000"/>
              <a:gd name="connsiteX11" fmla="*/ 0 w 9601200"/>
              <a:gd name="connsiteY11" fmla="*/ 2857500 h 3810000"/>
              <a:gd name="connsiteX12" fmla="*/ 0 w 9601200"/>
              <a:gd name="connsiteY12" fmla="*/ 952500 h 3810000"/>
              <a:gd name="connsiteX0" fmla="*/ 0 w 9601200"/>
              <a:gd name="connsiteY0" fmla="*/ 952500 h 3810000"/>
              <a:gd name="connsiteX1" fmla="*/ 4889500 w 9601200"/>
              <a:gd name="connsiteY1" fmla="*/ 2235200 h 3810000"/>
              <a:gd name="connsiteX2" fmla="*/ 977900 w 9601200"/>
              <a:gd name="connsiteY2" fmla="*/ 12700 h 3810000"/>
              <a:gd name="connsiteX3" fmla="*/ 8648700 w 9601200"/>
              <a:gd name="connsiteY3" fmla="*/ 0 h 3810000"/>
              <a:gd name="connsiteX4" fmla="*/ 4965700 w 9601200"/>
              <a:gd name="connsiteY4" fmla="*/ 2209800 h 3810000"/>
              <a:gd name="connsiteX5" fmla="*/ 9601200 w 9601200"/>
              <a:gd name="connsiteY5" fmla="*/ 952500 h 3810000"/>
              <a:gd name="connsiteX6" fmla="*/ 9601200 w 9601200"/>
              <a:gd name="connsiteY6" fmla="*/ 2857500 h 3810000"/>
              <a:gd name="connsiteX7" fmla="*/ 9004300 w 9601200"/>
              <a:gd name="connsiteY7" fmla="*/ 3441700 h 3810000"/>
              <a:gd name="connsiteX8" fmla="*/ 8648700 w 9601200"/>
              <a:gd name="connsiteY8" fmla="*/ 3810000 h 3810000"/>
              <a:gd name="connsiteX9" fmla="*/ 952500 w 9601200"/>
              <a:gd name="connsiteY9" fmla="*/ 3810000 h 3810000"/>
              <a:gd name="connsiteX10" fmla="*/ 508000 w 9601200"/>
              <a:gd name="connsiteY10" fmla="*/ 3352800 h 3810000"/>
              <a:gd name="connsiteX11" fmla="*/ 0 w 9601200"/>
              <a:gd name="connsiteY11" fmla="*/ 2857500 h 3810000"/>
              <a:gd name="connsiteX12" fmla="*/ 0 w 9601200"/>
              <a:gd name="connsiteY12" fmla="*/ 952500 h 3810000"/>
              <a:gd name="connsiteX0" fmla="*/ 0 w 9601200"/>
              <a:gd name="connsiteY0" fmla="*/ 952500 h 3810000"/>
              <a:gd name="connsiteX1" fmla="*/ 2197100 w 9601200"/>
              <a:gd name="connsiteY1" fmla="*/ 1143000 h 3810000"/>
              <a:gd name="connsiteX2" fmla="*/ 977900 w 9601200"/>
              <a:gd name="connsiteY2" fmla="*/ 12700 h 3810000"/>
              <a:gd name="connsiteX3" fmla="*/ 8648700 w 9601200"/>
              <a:gd name="connsiteY3" fmla="*/ 0 h 3810000"/>
              <a:gd name="connsiteX4" fmla="*/ 4965700 w 9601200"/>
              <a:gd name="connsiteY4" fmla="*/ 2209800 h 3810000"/>
              <a:gd name="connsiteX5" fmla="*/ 9601200 w 9601200"/>
              <a:gd name="connsiteY5" fmla="*/ 952500 h 3810000"/>
              <a:gd name="connsiteX6" fmla="*/ 9601200 w 9601200"/>
              <a:gd name="connsiteY6" fmla="*/ 2857500 h 3810000"/>
              <a:gd name="connsiteX7" fmla="*/ 9004300 w 9601200"/>
              <a:gd name="connsiteY7" fmla="*/ 3441700 h 3810000"/>
              <a:gd name="connsiteX8" fmla="*/ 8648700 w 9601200"/>
              <a:gd name="connsiteY8" fmla="*/ 3810000 h 3810000"/>
              <a:gd name="connsiteX9" fmla="*/ 952500 w 9601200"/>
              <a:gd name="connsiteY9" fmla="*/ 3810000 h 3810000"/>
              <a:gd name="connsiteX10" fmla="*/ 508000 w 9601200"/>
              <a:gd name="connsiteY10" fmla="*/ 3352800 h 3810000"/>
              <a:gd name="connsiteX11" fmla="*/ 0 w 9601200"/>
              <a:gd name="connsiteY11" fmla="*/ 2857500 h 3810000"/>
              <a:gd name="connsiteX12" fmla="*/ 0 w 9601200"/>
              <a:gd name="connsiteY12" fmla="*/ 952500 h 3810000"/>
              <a:gd name="connsiteX0" fmla="*/ 0 w 9601200"/>
              <a:gd name="connsiteY0" fmla="*/ 1778000 h 4635500"/>
              <a:gd name="connsiteX1" fmla="*/ 4000500 w 9601200"/>
              <a:gd name="connsiteY1" fmla="*/ 0 h 4635500"/>
              <a:gd name="connsiteX2" fmla="*/ 977900 w 9601200"/>
              <a:gd name="connsiteY2" fmla="*/ 838200 h 4635500"/>
              <a:gd name="connsiteX3" fmla="*/ 8648700 w 9601200"/>
              <a:gd name="connsiteY3" fmla="*/ 825500 h 4635500"/>
              <a:gd name="connsiteX4" fmla="*/ 4965700 w 9601200"/>
              <a:gd name="connsiteY4" fmla="*/ 3035300 h 4635500"/>
              <a:gd name="connsiteX5" fmla="*/ 9601200 w 9601200"/>
              <a:gd name="connsiteY5" fmla="*/ 1778000 h 4635500"/>
              <a:gd name="connsiteX6" fmla="*/ 9601200 w 9601200"/>
              <a:gd name="connsiteY6" fmla="*/ 3683000 h 4635500"/>
              <a:gd name="connsiteX7" fmla="*/ 9004300 w 9601200"/>
              <a:gd name="connsiteY7" fmla="*/ 4267200 h 4635500"/>
              <a:gd name="connsiteX8" fmla="*/ 8648700 w 9601200"/>
              <a:gd name="connsiteY8" fmla="*/ 4635500 h 4635500"/>
              <a:gd name="connsiteX9" fmla="*/ 952500 w 9601200"/>
              <a:gd name="connsiteY9" fmla="*/ 4635500 h 4635500"/>
              <a:gd name="connsiteX10" fmla="*/ 508000 w 9601200"/>
              <a:gd name="connsiteY10" fmla="*/ 4178300 h 4635500"/>
              <a:gd name="connsiteX11" fmla="*/ 0 w 9601200"/>
              <a:gd name="connsiteY11" fmla="*/ 3683000 h 4635500"/>
              <a:gd name="connsiteX12" fmla="*/ 0 w 9601200"/>
              <a:gd name="connsiteY12" fmla="*/ 1778000 h 4635500"/>
              <a:gd name="connsiteX0" fmla="*/ 0 w 9601200"/>
              <a:gd name="connsiteY0" fmla="*/ 1778000 h 4635500"/>
              <a:gd name="connsiteX1" fmla="*/ 4000500 w 9601200"/>
              <a:gd name="connsiteY1" fmla="*/ 0 h 4635500"/>
              <a:gd name="connsiteX2" fmla="*/ 977900 w 9601200"/>
              <a:gd name="connsiteY2" fmla="*/ 838200 h 4635500"/>
              <a:gd name="connsiteX3" fmla="*/ 8648700 w 9601200"/>
              <a:gd name="connsiteY3" fmla="*/ 825500 h 4635500"/>
              <a:gd name="connsiteX4" fmla="*/ 4953000 w 9601200"/>
              <a:gd name="connsiteY4" fmla="*/ 38100 h 4635500"/>
              <a:gd name="connsiteX5" fmla="*/ 9601200 w 9601200"/>
              <a:gd name="connsiteY5" fmla="*/ 1778000 h 4635500"/>
              <a:gd name="connsiteX6" fmla="*/ 9601200 w 9601200"/>
              <a:gd name="connsiteY6" fmla="*/ 3683000 h 4635500"/>
              <a:gd name="connsiteX7" fmla="*/ 9004300 w 9601200"/>
              <a:gd name="connsiteY7" fmla="*/ 4267200 h 4635500"/>
              <a:gd name="connsiteX8" fmla="*/ 8648700 w 9601200"/>
              <a:gd name="connsiteY8" fmla="*/ 4635500 h 4635500"/>
              <a:gd name="connsiteX9" fmla="*/ 952500 w 9601200"/>
              <a:gd name="connsiteY9" fmla="*/ 4635500 h 4635500"/>
              <a:gd name="connsiteX10" fmla="*/ 508000 w 9601200"/>
              <a:gd name="connsiteY10" fmla="*/ 4178300 h 4635500"/>
              <a:gd name="connsiteX11" fmla="*/ 0 w 9601200"/>
              <a:gd name="connsiteY11" fmla="*/ 3683000 h 4635500"/>
              <a:gd name="connsiteX12" fmla="*/ 0 w 9601200"/>
              <a:gd name="connsiteY12" fmla="*/ 1778000 h 4635500"/>
              <a:gd name="connsiteX0" fmla="*/ 0 w 9601200"/>
              <a:gd name="connsiteY0" fmla="*/ 1828800 h 4686300"/>
              <a:gd name="connsiteX1" fmla="*/ 4394200 w 9601200"/>
              <a:gd name="connsiteY1" fmla="*/ 0 h 4686300"/>
              <a:gd name="connsiteX2" fmla="*/ 977900 w 9601200"/>
              <a:gd name="connsiteY2" fmla="*/ 889000 h 4686300"/>
              <a:gd name="connsiteX3" fmla="*/ 8648700 w 9601200"/>
              <a:gd name="connsiteY3" fmla="*/ 876300 h 4686300"/>
              <a:gd name="connsiteX4" fmla="*/ 4953000 w 9601200"/>
              <a:gd name="connsiteY4" fmla="*/ 88900 h 4686300"/>
              <a:gd name="connsiteX5" fmla="*/ 9601200 w 9601200"/>
              <a:gd name="connsiteY5" fmla="*/ 1828800 h 4686300"/>
              <a:gd name="connsiteX6" fmla="*/ 9601200 w 9601200"/>
              <a:gd name="connsiteY6" fmla="*/ 3733800 h 4686300"/>
              <a:gd name="connsiteX7" fmla="*/ 9004300 w 9601200"/>
              <a:gd name="connsiteY7" fmla="*/ 4318000 h 4686300"/>
              <a:gd name="connsiteX8" fmla="*/ 8648700 w 9601200"/>
              <a:gd name="connsiteY8" fmla="*/ 4686300 h 4686300"/>
              <a:gd name="connsiteX9" fmla="*/ 952500 w 9601200"/>
              <a:gd name="connsiteY9" fmla="*/ 4686300 h 4686300"/>
              <a:gd name="connsiteX10" fmla="*/ 508000 w 9601200"/>
              <a:gd name="connsiteY10" fmla="*/ 4229100 h 4686300"/>
              <a:gd name="connsiteX11" fmla="*/ 0 w 9601200"/>
              <a:gd name="connsiteY11" fmla="*/ 3733800 h 4686300"/>
              <a:gd name="connsiteX12" fmla="*/ 0 w 9601200"/>
              <a:gd name="connsiteY12" fmla="*/ 1828800 h 4686300"/>
              <a:gd name="connsiteX0" fmla="*/ 0 w 9601200"/>
              <a:gd name="connsiteY0" fmla="*/ 1828800 h 4686300"/>
              <a:gd name="connsiteX1" fmla="*/ 4394200 w 9601200"/>
              <a:gd name="connsiteY1" fmla="*/ 0 h 4686300"/>
              <a:gd name="connsiteX2" fmla="*/ 977900 w 9601200"/>
              <a:gd name="connsiteY2" fmla="*/ 889000 h 4686300"/>
              <a:gd name="connsiteX3" fmla="*/ 9055100 w 9601200"/>
              <a:gd name="connsiteY3" fmla="*/ 812800 h 4686300"/>
              <a:gd name="connsiteX4" fmla="*/ 4953000 w 9601200"/>
              <a:gd name="connsiteY4" fmla="*/ 88900 h 4686300"/>
              <a:gd name="connsiteX5" fmla="*/ 9601200 w 9601200"/>
              <a:gd name="connsiteY5" fmla="*/ 1828800 h 4686300"/>
              <a:gd name="connsiteX6" fmla="*/ 9601200 w 9601200"/>
              <a:gd name="connsiteY6" fmla="*/ 3733800 h 4686300"/>
              <a:gd name="connsiteX7" fmla="*/ 9004300 w 9601200"/>
              <a:gd name="connsiteY7" fmla="*/ 4318000 h 4686300"/>
              <a:gd name="connsiteX8" fmla="*/ 8648700 w 9601200"/>
              <a:gd name="connsiteY8" fmla="*/ 4686300 h 4686300"/>
              <a:gd name="connsiteX9" fmla="*/ 952500 w 9601200"/>
              <a:gd name="connsiteY9" fmla="*/ 4686300 h 4686300"/>
              <a:gd name="connsiteX10" fmla="*/ 508000 w 9601200"/>
              <a:gd name="connsiteY10" fmla="*/ 4229100 h 4686300"/>
              <a:gd name="connsiteX11" fmla="*/ 0 w 9601200"/>
              <a:gd name="connsiteY11" fmla="*/ 3733800 h 4686300"/>
              <a:gd name="connsiteX12" fmla="*/ 0 w 9601200"/>
              <a:gd name="connsiteY12" fmla="*/ 1828800 h 4686300"/>
              <a:gd name="connsiteX0" fmla="*/ 0 w 9601200"/>
              <a:gd name="connsiteY0" fmla="*/ 1739900 h 4597400"/>
              <a:gd name="connsiteX1" fmla="*/ 4495800 w 9601200"/>
              <a:gd name="connsiteY1" fmla="*/ 25400 h 4597400"/>
              <a:gd name="connsiteX2" fmla="*/ 977900 w 9601200"/>
              <a:gd name="connsiteY2" fmla="*/ 800100 h 4597400"/>
              <a:gd name="connsiteX3" fmla="*/ 9055100 w 9601200"/>
              <a:gd name="connsiteY3" fmla="*/ 723900 h 4597400"/>
              <a:gd name="connsiteX4" fmla="*/ 4953000 w 9601200"/>
              <a:gd name="connsiteY4" fmla="*/ 0 h 4597400"/>
              <a:gd name="connsiteX5" fmla="*/ 9601200 w 9601200"/>
              <a:gd name="connsiteY5" fmla="*/ 1739900 h 4597400"/>
              <a:gd name="connsiteX6" fmla="*/ 9601200 w 9601200"/>
              <a:gd name="connsiteY6" fmla="*/ 3644900 h 4597400"/>
              <a:gd name="connsiteX7" fmla="*/ 9004300 w 9601200"/>
              <a:gd name="connsiteY7" fmla="*/ 4229100 h 4597400"/>
              <a:gd name="connsiteX8" fmla="*/ 8648700 w 9601200"/>
              <a:gd name="connsiteY8" fmla="*/ 4597400 h 4597400"/>
              <a:gd name="connsiteX9" fmla="*/ 952500 w 9601200"/>
              <a:gd name="connsiteY9" fmla="*/ 4597400 h 4597400"/>
              <a:gd name="connsiteX10" fmla="*/ 508000 w 9601200"/>
              <a:gd name="connsiteY10" fmla="*/ 4140200 h 4597400"/>
              <a:gd name="connsiteX11" fmla="*/ 0 w 9601200"/>
              <a:gd name="connsiteY11" fmla="*/ 3644900 h 4597400"/>
              <a:gd name="connsiteX12" fmla="*/ 0 w 9601200"/>
              <a:gd name="connsiteY12" fmla="*/ 1739900 h 4597400"/>
              <a:gd name="connsiteX0" fmla="*/ 0 w 9601200"/>
              <a:gd name="connsiteY0" fmla="*/ 1714500 h 4572000"/>
              <a:gd name="connsiteX1" fmla="*/ 4495800 w 9601200"/>
              <a:gd name="connsiteY1" fmla="*/ 0 h 4572000"/>
              <a:gd name="connsiteX2" fmla="*/ 977900 w 9601200"/>
              <a:gd name="connsiteY2" fmla="*/ 774700 h 4572000"/>
              <a:gd name="connsiteX3" fmla="*/ 9055100 w 9601200"/>
              <a:gd name="connsiteY3" fmla="*/ 698500 h 4572000"/>
              <a:gd name="connsiteX4" fmla="*/ 5105400 w 9601200"/>
              <a:gd name="connsiteY4" fmla="*/ 25400 h 4572000"/>
              <a:gd name="connsiteX5" fmla="*/ 9601200 w 9601200"/>
              <a:gd name="connsiteY5" fmla="*/ 1714500 h 4572000"/>
              <a:gd name="connsiteX6" fmla="*/ 9601200 w 9601200"/>
              <a:gd name="connsiteY6" fmla="*/ 3619500 h 4572000"/>
              <a:gd name="connsiteX7" fmla="*/ 9004300 w 9601200"/>
              <a:gd name="connsiteY7" fmla="*/ 4203700 h 4572000"/>
              <a:gd name="connsiteX8" fmla="*/ 8648700 w 9601200"/>
              <a:gd name="connsiteY8" fmla="*/ 4572000 h 4572000"/>
              <a:gd name="connsiteX9" fmla="*/ 952500 w 9601200"/>
              <a:gd name="connsiteY9" fmla="*/ 4572000 h 4572000"/>
              <a:gd name="connsiteX10" fmla="*/ 508000 w 9601200"/>
              <a:gd name="connsiteY10" fmla="*/ 4114800 h 4572000"/>
              <a:gd name="connsiteX11" fmla="*/ 0 w 9601200"/>
              <a:gd name="connsiteY11" fmla="*/ 3619500 h 4572000"/>
              <a:gd name="connsiteX12" fmla="*/ 0 w 9601200"/>
              <a:gd name="connsiteY12" fmla="*/ 1714500 h 4572000"/>
              <a:gd name="connsiteX0" fmla="*/ 0 w 9601200"/>
              <a:gd name="connsiteY0" fmla="*/ 1689100 h 4546600"/>
              <a:gd name="connsiteX1" fmla="*/ 4406900 w 9601200"/>
              <a:gd name="connsiteY1" fmla="*/ 12700 h 4546600"/>
              <a:gd name="connsiteX2" fmla="*/ 977900 w 9601200"/>
              <a:gd name="connsiteY2" fmla="*/ 749300 h 4546600"/>
              <a:gd name="connsiteX3" fmla="*/ 9055100 w 9601200"/>
              <a:gd name="connsiteY3" fmla="*/ 673100 h 4546600"/>
              <a:gd name="connsiteX4" fmla="*/ 5105400 w 9601200"/>
              <a:gd name="connsiteY4" fmla="*/ 0 h 4546600"/>
              <a:gd name="connsiteX5" fmla="*/ 9601200 w 9601200"/>
              <a:gd name="connsiteY5" fmla="*/ 1689100 h 4546600"/>
              <a:gd name="connsiteX6" fmla="*/ 9601200 w 9601200"/>
              <a:gd name="connsiteY6" fmla="*/ 3594100 h 4546600"/>
              <a:gd name="connsiteX7" fmla="*/ 9004300 w 9601200"/>
              <a:gd name="connsiteY7" fmla="*/ 4178300 h 4546600"/>
              <a:gd name="connsiteX8" fmla="*/ 8648700 w 9601200"/>
              <a:gd name="connsiteY8" fmla="*/ 4546600 h 4546600"/>
              <a:gd name="connsiteX9" fmla="*/ 952500 w 9601200"/>
              <a:gd name="connsiteY9" fmla="*/ 4546600 h 4546600"/>
              <a:gd name="connsiteX10" fmla="*/ 508000 w 9601200"/>
              <a:gd name="connsiteY10" fmla="*/ 4089400 h 4546600"/>
              <a:gd name="connsiteX11" fmla="*/ 0 w 9601200"/>
              <a:gd name="connsiteY11" fmla="*/ 3594100 h 4546600"/>
              <a:gd name="connsiteX12" fmla="*/ 0 w 9601200"/>
              <a:gd name="connsiteY12" fmla="*/ 1689100 h 45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01200" h="4546600">
                <a:moveTo>
                  <a:pt x="0" y="1689100"/>
                </a:moveTo>
                <a:lnTo>
                  <a:pt x="4406900" y="12700"/>
                </a:lnTo>
                <a:lnTo>
                  <a:pt x="977900" y="749300"/>
                </a:lnTo>
                <a:lnTo>
                  <a:pt x="9055100" y="673100"/>
                </a:lnTo>
                <a:lnTo>
                  <a:pt x="5105400" y="0"/>
                </a:lnTo>
                <a:lnTo>
                  <a:pt x="9601200" y="1689100"/>
                </a:lnTo>
                <a:lnTo>
                  <a:pt x="9601200" y="3594100"/>
                </a:lnTo>
                <a:lnTo>
                  <a:pt x="9004300" y="4178300"/>
                </a:lnTo>
                <a:lnTo>
                  <a:pt x="8648700" y="4546600"/>
                </a:lnTo>
                <a:lnTo>
                  <a:pt x="952500" y="4546600"/>
                </a:lnTo>
                <a:lnTo>
                  <a:pt x="508000" y="4089400"/>
                </a:lnTo>
                <a:lnTo>
                  <a:pt x="0" y="3594100"/>
                </a:lnTo>
                <a:lnTo>
                  <a:pt x="0" y="1689100"/>
                </a:lnTo>
                <a:close/>
              </a:path>
            </a:pathLst>
          </a:custGeom>
          <a:noFill/>
          <a:ln w="101600" cap="sq" cmpd="dbl">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219200" y="1676400"/>
            <a:ext cx="8763000" cy="2971800"/>
          </a:xfrm>
          <a:prstGeom prst="ellipse">
            <a:avLst/>
          </a:prstGeom>
          <a:noFill/>
          <a:ln w="101600" cap="sq" cmpd="dbl">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u="sng" dirty="0" smtClean="0">
                <a:solidFill>
                  <a:schemeClr val="tx1"/>
                </a:solidFill>
                <a:latin typeface="Book Antiqua" pitchFamily="18" charset="0"/>
              </a:rPr>
              <a:t>Note for the teachers </a:t>
            </a:r>
          </a:p>
          <a:p>
            <a:pPr algn="ctr"/>
            <a:r>
              <a:rPr lang="en-US" sz="2800" b="1" dirty="0" smtClean="0">
                <a:solidFill>
                  <a:schemeClr val="tx1"/>
                </a:solidFill>
                <a:latin typeface="Book Antiqua" pitchFamily="18" charset="0"/>
              </a:rPr>
              <a:t>Teacher may conduct the rest of the lesson manually with text book, board, marker and other equipment.</a:t>
            </a:r>
            <a:endParaRPr lang="en-US" sz="2800" b="1" dirty="0">
              <a:solidFill>
                <a:schemeClr val="tx1"/>
              </a:solidFill>
              <a:latin typeface="Book Antiqua" pitchFamily="18" charset="0"/>
            </a:endParaRPr>
          </a:p>
        </p:txBody>
      </p:sp>
    </p:spTree>
    <p:extLst>
      <p:ext uri="{BB962C8B-B14F-4D97-AF65-F5344CB8AC3E}">
        <p14:creationId xmlns:p14="http://schemas.microsoft.com/office/powerpoint/2010/main" val="16180270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4827226-B2DA-46EC-8F7B-3176FBF1FC80}" type="slidenum">
              <a:rPr lang="en-US" smtClean="0"/>
              <a:t>3</a:t>
            </a:fld>
            <a:endParaRPr lang="en-US"/>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5400" y="1447800"/>
            <a:ext cx="4114800" cy="4038600"/>
          </a:xfrm>
          <a:prstGeom prst="rect">
            <a:avLst/>
          </a:prstGeom>
        </p:spPr>
      </p:pic>
      <p:grpSp>
        <p:nvGrpSpPr>
          <p:cNvPr id="14" name="Group 13"/>
          <p:cNvGrpSpPr/>
          <p:nvPr/>
        </p:nvGrpSpPr>
        <p:grpSpPr>
          <a:xfrm>
            <a:off x="5562600" y="1513648"/>
            <a:ext cx="4191000" cy="3904077"/>
            <a:chOff x="5562600" y="1142999"/>
            <a:chExt cx="4191000" cy="3810001"/>
          </a:xfrm>
        </p:grpSpPr>
        <p:sp>
          <p:nvSpPr>
            <p:cNvPr id="12" name="Rectangle 11"/>
            <p:cNvSpPr/>
            <p:nvPr/>
          </p:nvSpPr>
          <p:spPr>
            <a:xfrm>
              <a:off x="5562600" y="1142999"/>
              <a:ext cx="4191000" cy="3810001"/>
            </a:xfrm>
            <a:prstGeom prst="rect">
              <a:avLst/>
            </a:prstGeom>
            <a:noFill/>
            <a:ln w="127000" cap="sq" cmpd="tri">
              <a:solidFill>
                <a:srgbClr val="00206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791200" y="2488228"/>
              <a:ext cx="3657600" cy="1077218"/>
            </a:xfrm>
            <a:prstGeom prst="rect">
              <a:avLst/>
            </a:prstGeom>
            <a:noFill/>
            <a:ln w="127000">
              <a:noFill/>
            </a:ln>
          </p:spPr>
          <p:txBody>
            <a:bodyPr wrap="square" rtlCol="0">
              <a:spAutoFit/>
            </a:bodyPr>
            <a:lstStyle/>
            <a:p>
              <a:pPr algn="ctr"/>
              <a:r>
                <a:rPr lang="en-US" sz="3200" b="1" dirty="0" smtClean="0">
                  <a:latin typeface="Book Antiqua" pitchFamily="18" charset="0"/>
                </a:rPr>
                <a:t>English For Today</a:t>
              </a:r>
            </a:p>
            <a:p>
              <a:pPr algn="ctr"/>
              <a:r>
                <a:rPr lang="en-US" sz="3200" b="1" dirty="0" smtClean="0">
                  <a:latin typeface="Book Antiqua" pitchFamily="18" charset="0"/>
                </a:rPr>
                <a:t>Class-IX-X</a:t>
              </a:r>
              <a:endParaRPr lang="en-US" sz="3200" b="1" dirty="0">
                <a:latin typeface="Book Antiqua" pitchFamily="18" charset="0"/>
              </a:endParaRPr>
            </a:p>
          </p:txBody>
        </p:sp>
      </p:grpSp>
      <p:sp>
        <p:nvSpPr>
          <p:cNvPr id="15" name="TextBox 14"/>
          <p:cNvSpPr txBox="1"/>
          <p:nvPr/>
        </p:nvSpPr>
        <p:spPr>
          <a:xfrm>
            <a:off x="1295400" y="609600"/>
            <a:ext cx="8458200" cy="707886"/>
          </a:xfrm>
          <a:prstGeom prst="rect">
            <a:avLst/>
          </a:prstGeom>
          <a:noFill/>
          <a:ln>
            <a:solidFill>
              <a:schemeClr val="tx1"/>
            </a:solidFill>
          </a:ln>
        </p:spPr>
        <p:txBody>
          <a:bodyPr wrap="square" rtlCol="0">
            <a:spAutoFit/>
          </a:bodyPr>
          <a:lstStyle/>
          <a:p>
            <a:pPr algn="ctr"/>
            <a:r>
              <a:rPr lang="en-US" sz="4000" b="1" dirty="0" smtClean="0">
                <a:latin typeface="Book Antiqua" pitchFamily="18" charset="0"/>
              </a:rPr>
              <a:t>Introduction of the teacher &amp; class</a:t>
            </a:r>
            <a:endParaRPr lang="en-US" sz="4000" b="1" dirty="0">
              <a:latin typeface="Book Antiqua" pitchFamily="18" charset="0"/>
            </a:endParaRPr>
          </a:p>
        </p:txBody>
      </p:sp>
    </p:spTree>
    <p:extLst>
      <p:ext uri="{BB962C8B-B14F-4D97-AF65-F5344CB8AC3E}">
        <p14:creationId xmlns:p14="http://schemas.microsoft.com/office/powerpoint/2010/main" val="188004331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365760" y="408087"/>
            <a:ext cx="10241280" cy="5078313"/>
          </a:xfrm>
          <a:prstGeom prst="rect">
            <a:avLst/>
          </a:prstGeom>
          <a:noFill/>
        </p:spPr>
        <p:txBody>
          <a:bodyPr wrap="square" rtlCol="0">
            <a:spAutoFit/>
          </a:bodyPr>
          <a:lstStyle/>
          <a:p>
            <a:r>
              <a:rPr lang="en-US" b="1" dirty="0" smtClean="0">
                <a:latin typeface="Andalus" pitchFamily="18" charset="-78"/>
                <a:cs typeface="Andalus" pitchFamily="18" charset="-78"/>
              </a:rPr>
              <a:t>A Read the following text to answer the following questions.</a:t>
            </a:r>
          </a:p>
          <a:p>
            <a:pPr algn="just"/>
            <a:r>
              <a:rPr lang="en-US" dirty="0" smtClean="0">
                <a:latin typeface="Andalus" pitchFamily="18" charset="-78"/>
                <a:cs typeface="Andalus" pitchFamily="18" charset="-78"/>
              </a:rPr>
              <a:t>Michael </a:t>
            </a:r>
            <a:r>
              <a:rPr lang="en-US" dirty="0" err="1">
                <a:latin typeface="Andalus" pitchFamily="18" charset="-78"/>
                <a:cs typeface="Andalus" pitchFamily="18" charset="-78"/>
              </a:rPr>
              <a:t>Madhusudan</a:t>
            </a:r>
            <a:r>
              <a:rPr lang="en-US" dirty="0">
                <a:latin typeface="Andalus" pitchFamily="18" charset="-78"/>
                <a:cs typeface="Andalus" pitchFamily="18" charset="-78"/>
              </a:rPr>
              <a:t> </a:t>
            </a:r>
            <a:r>
              <a:rPr lang="en-US" dirty="0" err="1">
                <a:latin typeface="Andalus" pitchFamily="18" charset="-78"/>
                <a:cs typeface="Andalus" pitchFamily="18" charset="-78"/>
              </a:rPr>
              <a:t>Dutt</a:t>
            </a:r>
            <a:r>
              <a:rPr lang="en-US" dirty="0">
                <a:latin typeface="Andalus" pitchFamily="18" charset="-78"/>
                <a:cs typeface="Andalus" pitchFamily="18" charset="-78"/>
              </a:rPr>
              <a:t> was a popular 19th-century Bengali poet and dramatist. He was born in </a:t>
            </a:r>
            <a:r>
              <a:rPr lang="en-US" dirty="0" err="1">
                <a:latin typeface="Andalus" pitchFamily="18" charset="-78"/>
                <a:cs typeface="Andalus" pitchFamily="18" charset="-78"/>
              </a:rPr>
              <a:t>Sagordari</a:t>
            </a:r>
            <a:r>
              <a:rPr lang="en-US" dirty="0">
                <a:latin typeface="Andalus" pitchFamily="18" charset="-78"/>
                <a:cs typeface="Andalus" pitchFamily="18" charset="-78"/>
              </a:rPr>
              <a:t> on the bank of the </a:t>
            </a:r>
            <a:r>
              <a:rPr lang="en-US" dirty="0" err="1" smtClean="0">
                <a:latin typeface="Andalus" pitchFamily="18" charset="-78"/>
                <a:cs typeface="Andalus" pitchFamily="18" charset="-78"/>
              </a:rPr>
              <a:t>Kopotaksha</a:t>
            </a:r>
            <a:r>
              <a:rPr lang="en-US" dirty="0" smtClean="0">
                <a:latin typeface="Andalus" pitchFamily="18" charset="-78"/>
                <a:cs typeface="Andalus" pitchFamily="18" charset="-78"/>
              </a:rPr>
              <a:t> </a:t>
            </a:r>
            <a:r>
              <a:rPr lang="en-US" dirty="0">
                <a:latin typeface="Andalus" pitchFamily="18" charset="-78"/>
                <a:cs typeface="Andalus" pitchFamily="18" charset="-78"/>
              </a:rPr>
              <a:t>River, a village in </a:t>
            </a:r>
            <a:r>
              <a:rPr lang="en-US" dirty="0" err="1">
                <a:latin typeface="Andalus" pitchFamily="18" charset="-78"/>
                <a:cs typeface="Andalus" pitchFamily="18" charset="-78"/>
              </a:rPr>
              <a:t>Keshobpur</a:t>
            </a:r>
            <a:r>
              <a:rPr lang="en-US" dirty="0">
                <a:latin typeface="Andalus" pitchFamily="18" charset="-78"/>
                <a:cs typeface="Andalus" pitchFamily="18" charset="-78"/>
              </a:rPr>
              <a:t> </a:t>
            </a:r>
            <a:r>
              <a:rPr lang="en-US" dirty="0" err="1">
                <a:latin typeface="Andalus" pitchFamily="18" charset="-78"/>
                <a:cs typeface="Andalus" pitchFamily="18" charset="-78"/>
              </a:rPr>
              <a:t>Upozila</a:t>
            </a:r>
            <a:r>
              <a:rPr lang="en-US" dirty="0">
                <a:latin typeface="Andalus" pitchFamily="18" charset="-78"/>
                <a:cs typeface="Andalus" pitchFamily="18" charset="-78"/>
              </a:rPr>
              <a:t> under </a:t>
            </a:r>
            <a:r>
              <a:rPr lang="en-US" dirty="0" err="1">
                <a:latin typeface="Andalus" pitchFamily="18" charset="-78"/>
                <a:cs typeface="Andalus" pitchFamily="18" charset="-78"/>
              </a:rPr>
              <a:t>Jessore</a:t>
            </a:r>
            <a:r>
              <a:rPr lang="en-US" dirty="0">
                <a:latin typeface="Andalus" pitchFamily="18" charset="-78"/>
                <a:cs typeface="Andalus" pitchFamily="18" charset="-78"/>
              </a:rPr>
              <a:t> district</a:t>
            </a:r>
            <a:r>
              <a:rPr lang="en-US" dirty="0" smtClean="0">
                <a:latin typeface="Andalus" pitchFamily="18" charset="-78"/>
                <a:cs typeface="Andalus" pitchFamily="18" charset="-78"/>
              </a:rPr>
              <a:t>.</a:t>
            </a:r>
            <a:r>
              <a:rPr lang="en-US" dirty="0">
                <a:latin typeface="Andalus" pitchFamily="18" charset="-78"/>
                <a:cs typeface="Andalus" pitchFamily="18" charset="-78"/>
              </a:rPr>
              <a:t> From an early age, </a:t>
            </a:r>
            <a:r>
              <a:rPr lang="en-US" dirty="0" err="1">
                <a:latin typeface="Andalus" pitchFamily="18" charset="-78"/>
                <a:cs typeface="Andalus" pitchFamily="18" charset="-78"/>
              </a:rPr>
              <a:t>Dutt</a:t>
            </a:r>
            <a:r>
              <a:rPr lang="en-US" dirty="0">
                <a:latin typeface="Andalus" pitchFamily="18" charset="-78"/>
                <a:cs typeface="Andalus" pitchFamily="18" charset="-78"/>
              </a:rPr>
              <a:t> aspired to be an Englishman in form and manner. Though he was </a:t>
            </a:r>
            <a:r>
              <a:rPr lang="en-US" dirty="0" smtClean="0">
                <a:latin typeface="Andalus" pitchFamily="18" charset="-78"/>
                <a:cs typeface="Andalus" pitchFamily="18" charset="-78"/>
              </a:rPr>
              <a:t>born </a:t>
            </a:r>
            <a:r>
              <a:rPr lang="en-US" dirty="0">
                <a:latin typeface="Andalus" pitchFamily="18" charset="-78"/>
                <a:cs typeface="Andalus" pitchFamily="18" charset="-78"/>
              </a:rPr>
              <a:t>in a sophisticated Hindu family, he took Christianity as a young man, much to the ire of his family, and adopted the first name Michael. In his childhood, he was </a:t>
            </a:r>
            <a:r>
              <a:rPr lang="en-US" dirty="0" err="1">
                <a:latin typeface="Andalus" pitchFamily="18" charset="-78"/>
                <a:cs typeface="Andalus" pitchFamily="18" charset="-78"/>
              </a:rPr>
              <a:t>recognised</a:t>
            </a:r>
            <a:r>
              <a:rPr lang="en-US" dirty="0">
                <a:latin typeface="Andalus" pitchFamily="18" charset="-78"/>
                <a:cs typeface="Andalus" pitchFamily="18" charset="-78"/>
              </a:rPr>
              <a:t> by his teachers as a precious child with a gift of literary talent. His early exposure to English education and European literature at home and his college inspired him to imitate the English in taste, manners and intellect</a:t>
            </a:r>
            <a:r>
              <a:rPr lang="en-US" dirty="0" smtClean="0">
                <a:latin typeface="Andalus" pitchFamily="18" charset="-78"/>
                <a:cs typeface="Andalus" pitchFamily="18" charset="-78"/>
              </a:rPr>
              <a:t>.</a:t>
            </a:r>
            <a:r>
              <a:rPr lang="en-US" dirty="0">
                <a:latin typeface="Andalus" pitchFamily="18" charset="-78"/>
                <a:cs typeface="Andalus" pitchFamily="18" charset="-78"/>
              </a:rPr>
              <a:t> Since his adolescence he started believing that he was born on the wrong side of the planet, and that his society was unable to appreciate his intellect. He also believed that the West would be more receptive to his creative genius. Michael was an ardent follower of the famous English poet Lord Byron. So after adopting Christianity, he went to Europe and started composing poetry and drama almost entirely in English. They proved his higher level of intellectual ability. However, he failed to gain the right appreciation. With his utter frustrations he saw that he was not regarded as a native writer of English literature. Out of his frustration he composed a sonnet in Bangla "</a:t>
            </a:r>
            <a:r>
              <a:rPr lang="en-US" dirty="0" err="1">
                <a:latin typeface="Andalus" pitchFamily="18" charset="-78"/>
                <a:cs typeface="Andalus" pitchFamily="18" charset="-78"/>
              </a:rPr>
              <a:t>Kopotaksha</a:t>
            </a:r>
            <a:r>
              <a:rPr lang="en-US" dirty="0">
                <a:latin typeface="Andalus" pitchFamily="18" charset="-78"/>
                <a:cs typeface="Andalus" pitchFamily="18" charset="-78"/>
              </a:rPr>
              <a:t> </a:t>
            </a:r>
            <a:r>
              <a:rPr lang="en-US" dirty="0" err="1">
                <a:latin typeface="Andalus" pitchFamily="18" charset="-78"/>
                <a:cs typeface="Andalus" pitchFamily="18" charset="-78"/>
              </a:rPr>
              <a:t>Nad</a:t>
            </a:r>
            <a:r>
              <a:rPr lang="en-US" dirty="0">
                <a:latin typeface="Andalus" pitchFamily="18" charset="-78"/>
                <a:cs typeface="Andalus" pitchFamily="18" charset="-78"/>
              </a:rPr>
              <a:t>", which earned him huge reputation in Bangla. Gradually he could </a:t>
            </a:r>
            <a:r>
              <a:rPr lang="en-US" dirty="0" err="1">
                <a:latin typeface="Andalus" pitchFamily="18" charset="-78"/>
                <a:cs typeface="Andalus" pitchFamily="18" charset="-78"/>
              </a:rPr>
              <a:t>realise</a:t>
            </a:r>
            <a:r>
              <a:rPr lang="en-US" dirty="0">
                <a:latin typeface="Andalus" pitchFamily="18" charset="-78"/>
                <a:cs typeface="Andalus" pitchFamily="18" charset="-78"/>
              </a:rPr>
              <a:t> that his true identity lies here in this Bengal and he was a sojourner in Europe. Afterwards he regretted his attraction for England and the Occident. He came to Bengal and devoted himself to Bangla literature from this period. He is the poet to write the first Bangla epic </a:t>
            </a:r>
            <a:r>
              <a:rPr lang="en-US" i="1" dirty="0" err="1">
                <a:latin typeface="Andalus" pitchFamily="18" charset="-78"/>
                <a:cs typeface="Andalus" pitchFamily="18" charset="-78"/>
              </a:rPr>
              <a:t>Meghand</a:t>
            </a:r>
            <a:r>
              <a:rPr lang="en-US" i="1" dirty="0">
                <a:latin typeface="Andalus" pitchFamily="18" charset="-78"/>
                <a:cs typeface="Andalus" pitchFamily="18" charset="-78"/>
              </a:rPr>
              <a:t> </a:t>
            </a:r>
            <a:r>
              <a:rPr lang="en-US" i="1" dirty="0" err="1">
                <a:latin typeface="Andalus" pitchFamily="18" charset="-78"/>
                <a:cs typeface="Andalus" pitchFamily="18" charset="-78"/>
              </a:rPr>
              <a:t>Badh</a:t>
            </a:r>
            <a:r>
              <a:rPr lang="en-US" i="1" dirty="0">
                <a:latin typeface="Andalus" pitchFamily="18" charset="-78"/>
                <a:cs typeface="Andalus" pitchFamily="18" charset="-78"/>
              </a:rPr>
              <a:t> </a:t>
            </a:r>
            <a:r>
              <a:rPr lang="en-US" i="1" dirty="0" err="1">
                <a:latin typeface="Andalus" pitchFamily="18" charset="-78"/>
                <a:cs typeface="Andalus" pitchFamily="18" charset="-78"/>
              </a:rPr>
              <a:t>Kabya</a:t>
            </a:r>
            <a:r>
              <a:rPr lang="en-US" i="1" dirty="0" smtClean="0">
                <a:latin typeface="Andalus" pitchFamily="18" charset="-78"/>
                <a:cs typeface="Andalus" pitchFamily="18" charset="-78"/>
              </a:rPr>
              <a:t>.</a:t>
            </a:r>
            <a:endParaRPr lang="en-US" dirty="0">
              <a:latin typeface="Andalus" pitchFamily="18" charset="-78"/>
              <a:cs typeface="Andalus" pitchFamily="18" charset="-78"/>
            </a:endParaRPr>
          </a:p>
        </p:txBody>
      </p:sp>
      <p:sp>
        <p:nvSpPr>
          <p:cNvPr id="2" name="Slide Number Placeholder 1"/>
          <p:cNvSpPr>
            <a:spLocks noGrp="1"/>
          </p:cNvSpPr>
          <p:nvPr>
            <p:ph type="sldNum" sz="quarter" idx="12"/>
          </p:nvPr>
        </p:nvSpPr>
        <p:spPr/>
        <p:txBody>
          <a:bodyPr/>
          <a:lstStyle/>
          <a:p>
            <a:fld id="{A4827226-B2DA-46EC-8F7B-3176FBF1FC80}" type="slidenum">
              <a:rPr lang="en-US" smtClean="0"/>
              <a:t>30</a:t>
            </a:fld>
            <a:endParaRPr lang="en-US"/>
          </a:p>
        </p:txBody>
      </p:sp>
    </p:spTree>
    <p:extLst>
      <p:ext uri="{BB962C8B-B14F-4D97-AF65-F5344CB8AC3E}">
        <p14:creationId xmlns:p14="http://schemas.microsoft.com/office/powerpoint/2010/main" val="25596441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4827226-B2DA-46EC-8F7B-3176FBF1FC80}" type="slidenum">
              <a:rPr lang="en-US" smtClean="0"/>
              <a:t>31</a:t>
            </a:fld>
            <a:endParaRPr lang="en-US"/>
          </a:p>
        </p:txBody>
      </p:sp>
      <p:sp>
        <p:nvSpPr>
          <p:cNvPr id="3" name="TextBox 2"/>
          <p:cNvSpPr txBox="1"/>
          <p:nvPr/>
        </p:nvSpPr>
        <p:spPr>
          <a:xfrm>
            <a:off x="152400" y="228600"/>
            <a:ext cx="10439400" cy="5632311"/>
          </a:xfrm>
          <a:prstGeom prst="rect">
            <a:avLst/>
          </a:prstGeom>
          <a:noFill/>
        </p:spPr>
        <p:txBody>
          <a:bodyPr wrap="square" rtlCol="0">
            <a:spAutoFit/>
          </a:bodyPr>
          <a:lstStyle/>
          <a:p>
            <a:r>
              <a:rPr lang="en-US" sz="2400" b="1" dirty="0">
                <a:latin typeface="Book Antiqua" pitchFamily="18" charset="0"/>
              </a:rPr>
              <a:t>B Work in pairs and decide how the story of Michael is related to the </a:t>
            </a:r>
            <a:r>
              <a:rPr lang="en-US" sz="2400" b="1" dirty="0" smtClean="0">
                <a:latin typeface="Book Antiqua" pitchFamily="18" charset="0"/>
              </a:rPr>
              <a:t>unit theme </a:t>
            </a:r>
            <a:r>
              <a:rPr lang="en-US" sz="2400" b="1" i="1" dirty="0">
                <a:latin typeface="Book Antiqua" pitchFamily="18" charset="0"/>
              </a:rPr>
              <a:t>Roots</a:t>
            </a:r>
            <a:r>
              <a:rPr lang="en-US" sz="2400" b="1" dirty="0">
                <a:latin typeface="Book Antiqua" pitchFamily="18" charset="0"/>
              </a:rPr>
              <a:t>.</a:t>
            </a:r>
          </a:p>
          <a:p>
            <a:r>
              <a:rPr lang="en-US" sz="2400" b="1" dirty="0">
                <a:latin typeface="Book Antiqua" pitchFamily="18" charset="0"/>
              </a:rPr>
              <a:t>C Read some more information on Michael. Make questions for </a:t>
            </a:r>
            <a:r>
              <a:rPr lang="en-US" sz="2400" b="1" dirty="0" smtClean="0">
                <a:latin typeface="Book Antiqua" pitchFamily="18" charset="0"/>
              </a:rPr>
              <a:t>those statements</a:t>
            </a:r>
            <a:r>
              <a:rPr lang="en-US" sz="2400" b="1" dirty="0">
                <a:latin typeface="Book Antiqua" pitchFamily="18" charset="0"/>
              </a:rPr>
              <a:t>.</a:t>
            </a:r>
          </a:p>
          <a:p>
            <a:r>
              <a:rPr lang="en-US" sz="2400" dirty="0">
                <a:latin typeface="Book Antiqua" pitchFamily="18" charset="0"/>
              </a:rPr>
              <a:t>a. …………………………………………………………………….</a:t>
            </a:r>
          </a:p>
          <a:p>
            <a:r>
              <a:rPr lang="en-US" sz="2400" dirty="0">
                <a:latin typeface="Book Antiqua" pitchFamily="18" charset="0"/>
              </a:rPr>
              <a:t>He introduced </a:t>
            </a:r>
            <a:r>
              <a:rPr lang="en-US" sz="2400" i="1" dirty="0" err="1">
                <a:latin typeface="Book Antiqua" pitchFamily="18" charset="0"/>
              </a:rPr>
              <a:t>amitrakshar</a:t>
            </a:r>
            <a:r>
              <a:rPr lang="en-US" sz="2400" i="1" dirty="0">
                <a:latin typeface="Book Antiqua" pitchFamily="18" charset="0"/>
              </a:rPr>
              <a:t> </a:t>
            </a:r>
            <a:r>
              <a:rPr lang="en-US" sz="2400" i="1" dirty="0" err="1">
                <a:latin typeface="Book Antiqua" pitchFamily="18" charset="0"/>
              </a:rPr>
              <a:t>chhanda</a:t>
            </a:r>
            <a:r>
              <a:rPr lang="en-US" sz="2400" i="1" dirty="0">
                <a:latin typeface="Book Antiqua" pitchFamily="18" charset="0"/>
              </a:rPr>
              <a:t> </a:t>
            </a:r>
            <a:r>
              <a:rPr lang="en-US" sz="2400" dirty="0">
                <a:latin typeface="Book Antiqua" pitchFamily="18" charset="0"/>
              </a:rPr>
              <a:t>(blank verse) in Bangla literature.</a:t>
            </a:r>
          </a:p>
          <a:p>
            <a:r>
              <a:rPr lang="en-US" sz="2400" dirty="0">
                <a:latin typeface="Book Antiqua" pitchFamily="18" charset="0"/>
              </a:rPr>
              <a:t>b. …………………………………………………………………….</a:t>
            </a:r>
          </a:p>
          <a:p>
            <a:r>
              <a:rPr lang="en-US" sz="2400" dirty="0">
                <a:latin typeface="Book Antiqua" pitchFamily="18" charset="0"/>
              </a:rPr>
              <a:t>Michael passed most of his European days in Versailles, France.</a:t>
            </a:r>
          </a:p>
          <a:p>
            <a:r>
              <a:rPr lang="en-US" sz="2400" dirty="0">
                <a:latin typeface="Book Antiqua" pitchFamily="18" charset="0"/>
              </a:rPr>
              <a:t>c. …………………………………………………………………….</a:t>
            </a:r>
          </a:p>
          <a:p>
            <a:r>
              <a:rPr lang="en-US" sz="2400" dirty="0">
                <a:latin typeface="Book Antiqua" pitchFamily="18" charset="0"/>
              </a:rPr>
              <a:t>His days in Europe were terrible.</a:t>
            </a:r>
          </a:p>
          <a:p>
            <a:r>
              <a:rPr lang="en-US" sz="2400" dirty="0">
                <a:latin typeface="Book Antiqua" pitchFamily="18" charset="0"/>
              </a:rPr>
              <a:t>d. …………………………………………………………………….</a:t>
            </a:r>
          </a:p>
          <a:p>
            <a:r>
              <a:rPr lang="en-US" sz="2400" dirty="0">
                <a:latin typeface="Book Antiqua" pitchFamily="18" charset="0"/>
              </a:rPr>
              <a:t>It was unbearable to him as he had to suffer extreme poverty.</a:t>
            </a:r>
          </a:p>
          <a:p>
            <a:r>
              <a:rPr lang="en-US" sz="2400" dirty="0">
                <a:latin typeface="Book Antiqua" pitchFamily="18" charset="0"/>
              </a:rPr>
              <a:t>e. …………………………………………………………………….</a:t>
            </a:r>
          </a:p>
          <a:p>
            <a:r>
              <a:rPr lang="en-US" sz="2400" dirty="0">
                <a:latin typeface="Book Antiqua" pitchFamily="18" charset="0"/>
              </a:rPr>
              <a:t>It was </a:t>
            </a:r>
            <a:r>
              <a:rPr lang="en-US" sz="2400" dirty="0" err="1">
                <a:latin typeface="Book Antiqua" pitchFamily="18" charset="0"/>
              </a:rPr>
              <a:t>Iswar</a:t>
            </a:r>
            <a:r>
              <a:rPr lang="en-US" sz="2400" dirty="0">
                <a:latin typeface="Book Antiqua" pitchFamily="18" charset="0"/>
              </a:rPr>
              <a:t> Chandra </a:t>
            </a:r>
            <a:r>
              <a:rPr lang="en-US" sz="2400" dirty="0" err="1">
                <a:latin typeface="Book Antiqua" pitchFamily="18" charset="0"/>
              </a:rPr>
              <a:t>Bidyasagar</a:t>
            </a:r>
            <a:r>
              <a:rPr lang="en-US" sz="2400" dirty="0">
                <a:latin typeface="Book Antiqua" pitchFamily="18" charset="0"/>
              </a:rPr>
              <a:t> who helped him to clear off his loans and</a:t>
            </a:r>
          </a:p>
          <a:p>
            <a:r>
              <a:rPr lang="en-US" sz="2400" dirty="0">
                <a:latin typeface="Book Antiqua" pitchFamily="18" charset="0"/>
              </a:rPr>
              <a:t>return to India</a:t>
            </a:r>
            <a:r>
              <a:rPr lang="en-US" sz="2400" dirty="0" smtClean="0">
                <a:latin typeface="Book Antiqua" pitchFamily="18" charset="0"/>
              </a:rPr>
              <a:t>.</a:t>
            </a:r>
            <a:endParaRPr lang="en-US" sz="2400" dirty="0">
              <a:latin typeface="Book Antiqua" pitchFamily="18" charset="0"/>
            </a:endParaRPr>
          </a:p>
        </p:txBody>
      </p:sp>
    </p:spTree>
    <p:extLst>
      <p:ext uri="{BB962C8B-B14F-4D97-AF65-F5344CB8AC3E}">
        <p14:creationId xmlns:p14="http://schemas.microsoft.com/office/powerpoint/2010/main" val="33128185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4827226-B2DA-46EC-8F7B-3176FBF1FC80}" type="slidenum">
              <a:rPr lang="en-US" smtClean="0"/>
              <a:t>32</a:t>
            </a:fld>
            <a:endParaRPr lang="en-US"/>
          </a:p>
        </p:txBody>
      </p:sp>
      <p:sp>
        <p:nvSpPr>
          <p:cNvPr id="3" name="Rectangle 2"/>
          <p:cNvSpPr/>
          <p:nvPr/>
        </p:nvSpPr>
        <p:spPr>
          <a:xfrm>
            <a:off x="533400" y="609600"/>
            <a:ext cx="10058400" cy="4524315"/>
          </a:xfrm>
          <a:prstGeom prst="rect">
            <a:avLst/>
          </a:prstGeom>
        </p:spPr>
        <p:txBody>
          <a:bodyPr wrap="square">
            <a:spAutoFit/>
          </a:bodyPr>
          <a:lstStyle/>
          <a:p>
            <a:r>
              <a:rPr lang="en-US" sz="2400" dirty="0">
                <a:latin typeface="Book Antiqua" pitchFamily="18" charset="0"/>
              </a:rPr>
              <a:t>f. …………………………………………………………………….</a:t>
            </a:r>
          </a:p>
          <a:p>
            <a:r>
              <a:rPr lang="en-US" sz="2400" dirty="0" err="1">
                <a:latin typeface="Book Antiqua" pitchFamily="18" charset="0"/>
              </a:rPr>
              <a:t>Dutt</a:t>
            </a:r>
            <a:r>
              <a:rPr lang="en-US" sz="2400" dirty="0">
                <a:latin typeface="Book Antiqua" pitchFamily="18" charset="0"/>
              </a:rPr>
              <a:t> married twice. While living in Madras, he married Rebecca </a:t>
            </a:r>
            <a:r>
              <a:rPr lang="en-US" sz="2400" dirty="0" err="1">
                <a:latin typeface="Book Antiqua" pitchFamily="18" charset="0"/>
              </a:rPr>
              <a:t>Mactavys</a:t>
            </a:r>
            <a:r>
              <a:rPr lang="en-US" sz="2400" dirty="0">
                <a:latin typeface="Book Antiqua" pitchFamily="18" charset="0"/>
              </a:rPr>
              <a:t>, </a:t>
            </a:r>
            <a:r>
              <a:rPr lang="en-US" sz="2400" dirty="0" smtClean="0">
                <a:latin typeface="Book Antiqua" pitchFamily="18" charset="0"/>
              </a:rPr>
              <a:t>of English </a:t>
            </a:r>
            <a:r>
              <a:rPr lang="en-US" sz="2400" dirty="0">
                <a:latin typeface="Book Antiqua" pitchFamily="18" charset="0"/>
              </a:rPr>
              <a:t>descent.</a:t>
            </a:r>
          </a:p>
          <a:p>
            <a:r>
              <a:rPr lang="en-US" sz="2400" dirty="0">
                <a:latin typeface="Book Antiqua" pitchFamily="18" charset="0"/>
              </a:rPr>
              <a:t>g. …………………………………………………………………….</a:t>
            </a:r>
          </a:p>
          <a:p>
            <a:r>
              <a:rPr lang="en-US" sz="2400" dirty="0">
                <a:latin typeface="Book Antiqua" pitchFamily="18" charset="0"/>
              </a:rPr>
              <a:t>Later he married Henrietta Sophia White, who was also ethnic English.</a:t>
            </a:r>
          </a:p>
          <a:p>
            <a:r>
              <a:rPr lang="en-US" sz="2400" dirty="0">
                <a:latin typeface="Book Antiqua" pitchFamily="18" charset="0"/>
              </a:rPr>
              <a:t>h. …………………………………………………………………….</a:t>
            </a:r>
          </a:p>
          <a:p>
            <a:r>
              <a:rPr lang="en-US" sz="2400" dirty="0">
                <a:latin typeface="Book Antiqua" pitchFamily="18" charset="0"/>
              </a:rPr>
              <a:t>His second marriage lasted until the end of his life.</a:t>
            </a:r>
          </a:p>
          <a:p>
            <a:r>
              <a:rPr lang="en-US" sz="2400" dirty="0">
                <a:latin typeface="Book Antiqua" pitchFamily="18" charset="0"/>
              </a:rPr>
              <a:t>i. …………………………………………………………………….</a:t>
            </a:r>
          </a:p>
          <a:p>
            <a:r>
              <a:rPr lang="en-US" sz="2400" dirty="0">
                <a:latin typeface="Book Antiqua" pitchFamily="18" charset="0"/>
              </a:rPr>
              <a:t>Michael and Sophia had a son Napoleon and daughter </a:t>
            </a:r>
            <a:r>
              <a:rPr lang="en-US" sz="2400" dirty="0" err="1">
                <a:latin typeface="Book Antiqua" pitchFamily="18" charset="0"/>
              </a:rPr>
              <a:t>Sharmistha</a:t>
            </a:r>
            <a:r>
              <a:rPr lang="en-US" sz="2400" dirty="0">
                <a:latin typeface="Book Antiqua" pitchFamily="18" charset="0"/>
              </a:rPr>
              <a:t>.</a:t>
            </a:r>
          </a:p>
          <a:p>
            <a:r>
              <a:rPr lang="en-US" sz="2400" dirty="0">
                <a:latin typeface="Book Antiqua" pitchFamily="18" charset="0"/>
              </a:rPr>
              <a:t>j. …………………………………………………………………….</a:t>
            </a:r>
          </a:p>
          <a:p>
            <a:r>
              <a:rPr lang="en-US" sz="2400" dirty="0" err="1">
                <a:latin typeface="Book Antiqua" pitchFamily="18" charset="0"/>
              </a:rPr>
              <a:t>Dutt</a:t>
            </a:r>
            <a:r>
              <a:rPr lang="en-US" sz="2400" dirty="0">
                <a:latin typeface="Book Antiqua" pitchFamily="18" charset="0"/>
              </a:rPr>
              <a:t> died in Calcutta General Hospital on 27 June 1873, three days after </a:t>
            </a:r>
            <a:r>
              <a:rPr lang="en-US" sz="2400" dirty="0" smtClean="0">
                <a:latin typeface="Book Antiqua" pitchFamily="18" charset="0"/>
              </a:rPr>
              <a:t>the death </a:t>
            </a:r>
            <a:r>
              <a:rPr lang="en-US" sz="2400" dirty="0">
                <a:latin typeface="Book Antiqua" pitchFamily="18" charset="0"/>
              </a:rPr>
              <a:t>of </a:t>
            </a:r>
            <a:r>
              <a:rPr lang="en-US" sz="2400" dirty="0" smtClean="0">
                <a:latin typeface="Book Antiqua" pitchFamily="18" charset="0"/>
              </a:rPr>
              <a:t>Henrietta. </a:t>
            </a:r>
            <a:endParaRPr lang="en-US" sz="2400" dirty="0">
              <a:latin typeface="Book Antiqua" pitchFamily="18" charset="0"/>
            </a:endParaRPr>
          </a:p>
        </p:txBody>
      </p:sp>
    </p:spTree>
    <p:extLst>
      <p:ext uri="{BB962C8B-B14F-4D97-AF65-F5344CB8AC3E}">
        <p14:creationId xmlns:p14="http://schemas.microsoft.com/office/powerpoint/2010/main" val="23582804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4827226-B2DA-46EC-8F7B-3176FBF1FC80}" type="slidenum">
              <a:rPr lang="en-US" smtClean="0"/>
              <a:t>33</a:t>
            </a:fld>
            <a:endParaRPr lang="en-US"/>
          </a:p>
        </p:txBody>
      </p:sp>
      <p:sp>
        <p:nvSpPr>
          <p:cNvPr id="3" name="Rectangle 2"/>
          <p:cNvSpPr/>
          <p:nvPr/>
        </p:nvSpPr>
        <p:spPr>
          <a:xfrm>
            <a:off x="381000" y="304800"/>
            <a:ext cx="10210800" cy="954107"/>
          </a:xfrm>
          <a:prstGeom prst="rect">
            <a:avLst/>
          </a:prstGeom>
        </p:spPr>
        <p:txBody>
          <a:bodyPr wrap="square">
            <a:spAutoFit/>
          </a:bodyPr>
          <a:lstStyle/>
          <a:p>
            <a:pPr algn="just"/>
            <a:r>
              <a:rPr lang="en-US" sz="2800" b="1" dirty="0">
                <a:latin typeface="Book Antiqua" pitchFamily="18" charset="0"/>
              </a:rPr>
              <a:t>D Write notes about Michael under the following headings. One example </a:t>
            </a:r>
            <a:r>
              <a:rPr lang="en-US" sz="2800" b="1" dirty="0" smtClean="0">
                <a:latin typeface="Book Antiqua" pitchFamily="18" charset="0"/>
              </a:rPr>
              <a:t>is given </a:t>
            </a:r>
            <a:r>
              <a:rPr lang="en-US" sz="2800" b="1" dirty="0">
                <a:latin typeface="Book Antiqua" pitchFamily="18" charset="0"/>
              </a:rPr>
              <a:t>for you.</a:t>
            </a:r>
            <a:endParaRPr lang="en-US" sz="2800" dirty="0">
              <a:latin typeface="Book Antiqua"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3984532"/>
              </p:ext>
            </p:extLst>
          </p:nvPr>
        </p:nvGraphicFramePr>
        <p:xfrm>
          <a:off x="457200" y="1447800"/>
          <a:ext cx="10058400" cy="4038600"/>
        </p:xfrm>
        <a:graphic>
          <a:graphicData uri="http://schemas.openxmlformats.org/drawingml/2006/table">
            <a:tbl>
              <a:tblPr firstRow="1" bandRow="1">
                <a:tableStyleId>{5940675A-B579-460E-94D1-54222C63F5DA}</a:tableStyleId>
              </a:tblPr>
              <a:tblGrid>
                <a:gridCol w="3352800"/>
                <a:gridCol w="3352800"/>
                <a:gridCol w="3352800"/>
              </a:tblGrid>
              <a:tr h="960319">
                <a:tc>
                  <a:txBody>
                    <a:bodyPr/>
                    <a:lstStyle/>
                    <a:p>
                      <a:pPr algn="ctr"/>
                      <a:r>
                        <a:rPr lang="en-US" sz="2800" dirty="0" smtClean="0">
                          <a:latin typeface="Book Antiqua" pitchFamily="18" charset="0"/>
                        </a:rPr>
                        <a:t>Michael as a man</a:t>
                      </a:r>
                      <a:endParaRPr lang="en-US" sz="2800" dirty="0">
                        <a:latin typeface="Book Antiqua" pitchFamily="18" charset="0"/>
                      </a:endParaRPr>
                    </a:p>
                  </a:txBody>
                  <a:tcPr anchor="ctr"/>
                </a:tc>
                <a:tc>
                  <a:txBody>
                    <a:bodyPr/>
                    <a:lstStyle/>
                    <a:p>
                      <a:pPr algn="ctr"/>
                      <a:r>
                        <a:rPr lang="en-US" sz="2800" dirty="0" smtClean="0">
                          <a:latin typeface="Book Antiqua" pitchFamily="18" charset="0"/>
                        </a:rPr>
                        <a:t>Michael </a:t>
                      </a:r>
                      <a:r>
                        <a:rPr lang="en-US" sz="2800" smtClean="0">
                          <a:latin typeface="Book Antiqua" pitchFamily="18" charset="0"/>
                        </a:rPr>
                        <a:t>as a poet</a:t>
                      </a:r>
                      <a:endParaRPr lang="en-US" sz="2800" dirty="0">
                        <a:latin typeface="Book Antiqua" pitchFamily="18" charset="0"/>
                      </a:endParaRPr>
                    </a:p>
                  </a:txBody>
                  <a:tcPr anchor="ctr"/>
                </a:tc>
                <a:tc>
                  <a:txBody>
                    <a:bodyPr/>
                    <a:lstStyle/>
                    <a:p>
                      <a:pPr algn="ctr"/>
                      <a:r>
                        <a:rPr lang="en-US" sz="2800" dirty="0" smtClean="0">
                          <a:latin typeface="Book Antiqua" pitchFamily="18" charset="0"/>
                        </a:rPr>
                        <a:t>Attitude</a:t>
                      </a:r>
                      <a:r>
                        <a:rPr lang="en-US" sz="2800" baseline="0" dirty="0" smtClean="0">
                          <a:latin typeface="Book Antiqua" pitchFamily="18" charset="0"/>
                        </a:rPr>
                        <a:t> to his roots</a:t>
                      </a:r>
                      <a:endParaRPr lang="en-US" sz="2800" dirty="0">
                        <a:latin typeface="Book Antiqua" pitchFamily="18" charset="0"/>
                      </a:endParaRPr>
                    </a:p>
                  </a:txBody>
                  <a:tcPr anchor="ctr"/>
                </a:tc>
              </a:tr>
              <a:tr h="3078281">
                <a:tc>
                  <a:txBody>
                    <a:bodyPr/>
                    <a:lstStyle/>
                    <a:p>
                      <a:pPr algn="ctr"/>
                      <a:endParaRPr lang="en-US" sz="2800">
                        <a:latin typeface="Book Antiqua" pitchFamily="18" charset="0"/>
                      </a:endParaRPr>
                    </a:p>
                  </a:txBody>
                  <a:tcPr anchor="ctr"/>
                </a:tc>
                <a:tc>
                  <a:txBody>
                    <a:bodyPr/>
                    <a:lstStyle/>
                    <a:p>
                      <a:pPr algn="ctr"/>
                      <a:r>
                        <a:rPr lang="en-US" sz="2800" u="none" strike="noStrike" kern="1200" baseline="0" dirty="0" smtClean="0">
                          <a:latin typeface="Book Antiqua" pitchFamily="18" charset="0"/>
                        </a:rPr>
                        <a:t>popular 19</a:t>
                      </a:r>
                      <a:r>
                        <a:rPr lang="en-US" sz="2800" u="none" strike="noStrike" kern="1200" baseline="30000" dirty="0" smtClean="0">
                          <a:latin typeface="Book Antiqua" pitchFamily="18" charset="0"/>
                        </a:rPr>
                        <a:t>th</a:t>
                      </a:r>
                      <a:r>
                        <a:rPr lang="en-US" sz="2800" u="none" strike="noStrike" kern="1200" baseline="0" dirty="0" smtClean="0">
                          <a:latin typeface="Book Antiqua" pitchFamily="18" charset="0"/>
                        </a:rPr>
                        <a:t> century</a:t>
                      </a:r>
                    </a:p>
                    <a:p>
                      <a:pPr algn="ctr"/>
                      <a:r>
                        <a:rPr lang="en-US" sz="2800" u="none" strike="noStrike" kern="1200" baseline="0" dirty="0" smtClean="0">
                          <a:latin typeface="Book Antiqua" pitchFamily="18" charset="0"/>
                        </a:rPr>
                        <a:t>Bengali</a:t>
                      </a:r>
                    </a:p>
                    <a:p>
                      <a:pPr algn="ctr"/>
                      <a:r>
                        <a:rPr lang="en-US" sz="2800" u="none" strike="noStrike" kern="1200" baseline="0" dirty="0" smtClean="0">
                          <a:latin typeface="Book Antiqua" pitchFamily="18" charset="0"/>
                        </a:rPr>
                        <a:t>poet and</a:t>
                      </a:r>
                    </a:p>
                    <a:p>
                      <a:pPr algn="ctr"/>
                      <a:r>
                        <a:rPr lang="en-US" sz="2800" u="none" strike="noStrike" kern="1200" baseline="0" dirty="0" smtClean="0">
                          <a:latin typeface="Book Antiqua" pitchFamily="18" charset="0"/>
                        </a:rPr>
                        <a:t>dramatist</a:t>
                      </a:r>
                      <a:endParaRPr lang="en-US" sz="2800" dirty="0">
                        <a:latin typeface="Book Antiqua" pitchFamily="18" charset="0"/>
                      </a:endParaRPr>
                    </a:p>
                  </a:txBody>
                  <a:tcPr anchor="ctr"/>
                </a:tc>
                <a:tc>
                  <a:txBody>
                    <a:bodyPr/>
                    <a:lstStyle/>
                    <a:p>
                      <a:pPr algn="ctr"/>
                      <a:endParaRPr lang="en-US" sz="2800" dirty="0">
                        <a:latin typeface="Book Antiqua" pitchFamily="18" charset="0"/>
                      </a:endParaRPr>
                    </a:p>
                  </a:txBody>
                  <a:tcPr anchor="ctr"/>
                </a:tc>
              </a:tr>
            </a:tbl>
          </a:graphicData>
        </a:graphic>
      </p:graphicFrame>
    </p:spTree>
    <p:extLst>
      <p:ext uri="{BB962C8B-B14F-4D97-AF65-F5344CB8AC3E}">
        <p14:creationId xmlns:p14="http://schemas.microsoft.com/office/powerpoint/2010/main" val="6500292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4827226-B2DA-46EC-8F7B-3176FBF1FC80}" type="slidenum">
              <a:rPr lang="en-US" smtClean="0"/>
              <a:t>34</a:t>
            </a:fld>
            <a:endParaRPr lang="en-US"/>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3596243">
            <a:off x="5174024" y="-474776"/>
            <a:ext cx="4282596" cy="7910648"/>
          </a:xfrm>
          <a:prstGeom prst="rect">
            <a:avLst/>
          </a:prstGeom>
        </p:spPr>
      </p:pic>
      <p:sp>
        <p:nvSpPr>
          <p:cNvPr id="6" name="TextBox 5"/>
          <p:cNvSpPr txBox="1"/>
          <p:nvPr/>
        </p:nvSpPr>
        <p:spPr>
          <a:xfrm rot="18798196">
            <a:off x="785777" y="2416148"/>
            <a:ext cx="6645713" cy="1468176"/>
          </a:xfrm>
          <a:prstGeom prst="rect">
            <a:avLst/>
          </a:prstGeom>
          <a:noFill/>
        </p:spPr>
        <p:txBody>
          <a:bodyPr wrap="square" rtlCol="0">
            <a:prstTxWarp prst="textWave1">
              <a:avLst/>
            </a:prstTxWarp>
            <a:spAutoFit/>
          </a:bodyPr>
          <a:lstStyle/>
          <a:p>
            <a:r>
              <a:rPr lang="en-US" sz="3600" b="1" dirty="0" smtClean="0">
                <a:solidFill>
                  <a:schemeClr val="bg1"/>
                </a:solidFill>
                <a:latin typeface="Book Antiqua" pitchFamily="18" charset="0"/>
              </a:rPr>
              <a:t>May Allah bless you all.</a:t>
            </a:r>
            <a:endParaRPr lang="en-US" sz="3600" b="1" dirty="0">
              <a:solidFill>
                <a:schemeClr val="bg1"/>
              </a:solidFill>
              <a:latin typeface="Book Antiqua" pitchFamily="18" charset="0"/>
            </a:endParaRPr>
          </a:p>
        </p:txBody>
      </p:sp>
    </p:spTree>
    <p:extLst>
      <p:ext uri="{BB962C8B-B14F-4D97-AF65-F5344CB8AC3E}">
        <p14:creationId xmlns:p14="http://schemas.microsoft.com/office/powerpoint/2010/main" val="2418541285"/>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bright="43000" contrast="-4000"/>
                    </a14:imgEffect>
                  </a14:imgLayer>
                </a14:imgProps>
              </a:ext>
              <a:ext uri="{28A0092B-C50C-407E-A947-70E740481C1C}">
                <a14:useLocalDpi xmlns:a14="http://schemas.microsoft.com/office/drawing/2010/main"/>
              </a:ext>
            </a:extLst>
          </a:blip>
          <a:stretch>
            <a:fillRect/>
          </a:stretch>
        </p:blipFill>
        <p:spPr>
          <a:xfrm>
            <a:off x="3886200" y="647700"/>
            <a:ext cx="6388272" cy="4572000"/>
          </a:xfrm>
          <a:prstGeom prst="rect">
            <a:avLst/>
          </a:prstGeom>
          <a:ln>
            <a:solidFill>
              <a:schemeClr val="tx1"/>
            </a:solidFill>
          </a:ln>
        </p:spPr>
      </p:pic>
      <p:sp>
        <p:nvSpPr>
          <p:cNvPr id="5" name="Right Arrow 4"/>
          <p:cNvSpPr/>
          <p:nvPr/>
        </p:nvSpPr>
        <p:spPr>
          <a:xfrm>
            <a:off x="457200" y="990600"/>
            <a:ext cx="3429000" cy="3886200"/>
          </a:xfrm>
          <a:prstGeom prst="rightArrow">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latin typeface="Book Antiqua" pitchFamily="18" charset="0"/>
              </a:rPr>
              <a:t>Michael with his wife Henrietta Sofia white</a:t>
            </a:r>
            <a:endParaRPr lang="en-US" sz="2400" b="1" dirty="0">
              <a:latin typeface="Book Antiqua" pitchFamily="18" charset="0"/>
            </a:endParaRPr>
          </a:p>
        </p:txBody>
      </p:sp>
      <p:pic>
        <p:nvPicPr>
          <p:cNvPr id="6" name="Picture 5">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39100" y="5231916"/>
            <a:ext cx="2340671" cy="585168"/>
          </a:xfrm>
          <a:prstGeom prst="rect">
            <a:avLst/>
          </a:prstGeom>
        </p:spPr>
      </p:pic>
    </p:spTree>
    <p:extLst>
      <p:ext uri="{BB962C8B-B14F-4D97-AF65-F5344CB8AC3E}">
        <p14:creationId xmlns:p14="http://schemas.microsoft.com/office/powerpoint/2010/main" val="326476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743200" y="914400"/>
            <a:ext cx="5715000" cy="1905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latin typeface="Book Antiqua" pitchFamily="18" charset="0"/>
              </a:rPr>
              <a:t>What do you mean?</a:t>
            </a:r>
            <a:endParaRPr lang="en-US" sz="3200" b="1" dirty="0">
              <a:latin typeface="Book Antiqua" pitchFamily="18" charset="0"/>
            </a:endParaRPr>
          </a:p>
        </p:txBody>
      </p:sp>
      <p:sp>
        <p:nvSpPr>
          <p:cNvPr id="9" name="Rounded Rectangle 8"/>
          <p:cNvSpPr/>
          <p:nvPr/>
        </p:nvSpPr>
        <p:spPr>
          <a:xfrm>
            <a:off x="1752600" y="2971800"/>
            <a:ext cx="7772400" cy="1447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smtClean="0">
                <a:latin typeface="Book Antiqua" pitchFamily="18" charset="0"/>
              </a:rPr>
              <a:t>People returning home/village/native</a:t>
            </a:r>
            <a:endParaRPr lang="en-US" sz="3200" b="1" dirty="0">
              <a:latin typeface="Book Antiqua" pitchFamily="18" charset="0"/>
            </a:endParaRPr>
          </a:p>
        </p:txBody>
      </p:sp>
      <p:sp>
        <p:nvSpPr>
          <p:cNvPr id="10" name="Slide Number Placeholder 1"/>
          <p:cNvSpPr>
            <a:spLocks noGrp="1"/>
          </p:cNvSpPr>
          <p:nvPr>
            <p:ph type="sldNum" sz="quarter" idx="12"/>
          </p:nvPr>
        </p:nvSpPr>
        <p:spPr>
          <a:xfrm>
            <a:off x="7863841" y="5508841"/>
            <a:ext cx="2560320" cy="316441"/>
          </a:xfrm>
        </p:spPr>
        <p:txBody>
          <a:bodyPr/>
          <a:lstStyle/>
          <a:p>
            <a:fld id="{A4827226-B2DA-46EC-8F7B-3176FBF1FC80}" type="slidenum">
              <a:rPr lang="en-US" smtClean="0"/>
              <a:t>4</a:t>
            </a:fld>
            <a:endParaRPr lang="en-US"/>
          </a:p>
        </p:txBody>
      </p:sp>
      <p:pic>
        <p:nvPicPr>
          <p:cNvPr id="11" name="Picture 10"/>
          <p:cNvPicPr>
            <a:picLocks noChangeAspect="1"/>
          </p:cNvPicPr>
          <p:nvPr/>
        </p:nvPicPr>
        <p:blipFill rotWithShape="1">
          <a:blip r:embed="rId3">
            <a:extLst>
              <a:ext uri="{28A0092B-C50C-407E-A947-70E740481C1C}">
                <a14:useLocalDpi xmlns:a14="http://schemas.microsoft.com/office/drawing/2010/main"/>
              </a:ext>
            </a:extLst>
          </a:blip>
          <a:srcRect r="46167"/>
          <a:stretch/>
        </p:blipFill>
        <p:spPr>
          <a:xfrm>
            <a:off x="228600" y="304800"/>
            <a:ext cx="4495800" cy="5257800"/>
          </a:xfrm>
          <a:prstGeom prst="rect">
            <a:avLst/>
          </a:prstGeom>
          <a:ln>
            <a:solidFill>
              <a:schemeClr val="tx1"/>
            </a:solidFill>
          </a:ln>
        </p:spPr>
      </p:pic>
      <p:pic>
        <p:nvPicPr>
          <p:cNvPr id="12" name="Picture 11"/>
          <p:cNvPicPr>
            <a:picLocks noChangeAspect="1"/>
          </p:cNvPicPr>
          <p:nvPr/>
        </p:nvPicPr>
        <p:blipFill rotWithShape="1">
          <a:blip r:embed="rId4">
            <a:extLst>
              <a:ext uri="{28A0092B-C50C-407E-A947-70E740481C1C}">
                <a14:useLocalDpi xmlns:a14="http://schemas.microsoft.com/office/drawing/2010/main"/>
              </a:ext>
            </a:extLst>
          </a:blip>
          <a:srcRect l="40333"/>
          <a:stretch/>
        </p:blipFill>
        <p:spPr>
          <a:xfrm flipH="1">
            <a:off x="228600" y="279399"/>
            <a:ext cx="4495800" cy="5283201"/>
          </a:xfrm>
          <a:prstGeom prst="rect">
            <a:avLst/>
          </a:prstGeom>
        </p:spPr>
      </p:pic>
      <p:sp>
        <p:nvSpPr>
          <p:cNvPr id="13" name="Right Arrow 12"/>
          <p:cNvSpPr/>
          <p:nvPr/>
        </p:nvSpPr>
        <p:spPr>
          <a:xfrm>
            <a:off x="4724400" y="1371600"/>
            <a:ext cx="990600" cy="3124200"/>
          </a:xfrm>
          <a:prstGeom prst="rightArrow">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4400" b="1" dirty="0" smtClean="0">
                <a:latin typeface="Book Antiqua" pitchFamily="18" charset="0"/>
              </a:rPr>
              <a:t>to</a:t>
            </a:r>
            <a:endParaRPr lang="en-US" sz="4400" b="1" dirty="0">
              <a:latin typeface="Book Antiqua" pitchFamily="18" charset="0"/>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a:ext>
            </a:extLst>
          </a:blip>
          <a:srcRect l="6851" r="14530"/>
          <a:stretch/>
        </p:blipFill>
        <p:spPr>
          <a:xfrm>
            <a:off x="5715000" y="304800"/>
            <a:ext cx="5016500" cy="5257800"/>
          </a:xfrm>
          <a:prstGeom prst="rect">
            <a:avLst/>
          </a:prstGeom>
        </p:spPr>
      </p:pic>
    </p:spTree>
    <p:extLst>
      <p:ext uri="{BB962C8B-B14F-4D97-AF65-F5344CB8AC3E}">
        <p14:creationId xmlns:p14="http://schemas.microsoft.com/office/powerpoint/2010/main" val="377080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xit" presetSubtype="32" fill="hold" nodeType="clickEffect">
                                  <p:stCondLst>
                                    <p:cond delay="0"/>
                                  </p:stCondLst>
                                  <p:childTnLst>
                                    <p:anim calcmode="lin" valueType="num">
                                      <p:cBhvr>
                                        <p:cTn id="32" dur="500"/>
                                        <p:tgtEl>
                                          <p:spTgt spid="11"/>
                                        </p:tgtEl>
                                        <p:attrNameLst>
                                          <p:attrName>ppt_w</p:attrName>
                                        </p:attrNameLst>
                                      </p:cBhvr>
                                      <p:tavLst>
                                        <p:tav tm="0">
                                          <p:val>
                                            <p:strVal val="ppt_w"/>
                                          </p:val>
                                        </p:tav>
                                        <p:tav tm="100000">
                                          <p:val>
                                            <p:fltVal val="0"/>
                                          </p:val>
                                        </p:tav>
                                      </p:tavLst>
                                    </p:anim>
                                    <p:anim calcmode="lin" valueType="num">
                                      <p:cBhvr>
                                        <p:cTn id="33" dur="500"/>
                                        <p:tgtEl>
                                          <p:spTgt spid="11"/>
                                        </p:tgtEl>
                                        <p:attrNameLst>
                                          <p:attrName>ppt_h</p:attrName>
                                        </p:attrNameLst>
                                      </p:cBhvr>
                                      <p:tavLst>
                                        <p:tav tm="0">
                                          <p:val>
                                            <p:strVal val="ppt_h"/>
                                          </p:val>
                                        </p:tav>
                                        <p:tav tm="100000">
                                          <p:val>
                                            <p:fltVal val="0"/>
                                          </p:val>
                                        </p:tav>
                                      </p:tavLst>
                                    </p:anim>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par>
                                <p:cTn id="36" presetID="53" presetClass="exit" presetSubtype="32" fill="hold" nodeType="withEffect">
                                  <p:stCondLst>
                                    <p:cond delay="0"/>
                                  </p:stCondLst>
                                  <p:childTnLst>
                                    <p:anim calcmode="lin" valueType="num">
                                      <p:cBhvr>
                                        <p:cTn id="37" dur="500"/>
                                        <p:tgtEl>
                                          <p:spTgt spid="12"/>
                                        </p:tgtEl>
                                        <p:attrNameLst>
                                          <p:attrName>ppt_w</p:attrName>
                                        </p:attrNameLst>
                                      </p:cBhvr>
                                      <p:tavLst>
                                        <p:tav tm="0">
                                          <p:val>
                                            <p:strVal val="ppt_w"/>
                                          </p:val>
                                        </p:tav>
                                        <p:tav tm="100000">
                                          <p:val>
                                            <p:fltVal val="0"/>
                                          </p:val>
                                        </p:tav>
                                      </p:tavLst>
                                    </p:anim>
                                    <p:anim calcmode="lin" valueType="num">
                                      <p:cBhvr>
                                        <p:cTn id="38" dur="500"/>
                                        <p:tgtEl>
                                          <p:spTgt spid="12"/>
                                        </p:tgtEl>
                                        <p:attrNameLst>
                                          <p:attrName>ppt_h</p:attrName>
                                        </p:attrNameLst>
                                      </p:cBhvr>
                                      <p:tavLst>
                                        <p:tav tm="0">
                                          <p:val>
                                            <p:strVal val="ppt_h"/>
                                          </p:val>
                                        </p:tav>
                                        <p:tav tm="100000">
                                          <p:val>
                                            <p:fltVal val="0"/>
                                          </p:val>
                                        </p:tav>
                                      </p:tavLst>
                                    </p:anim>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par>
                                <p:cTn id="41" presetID="53" presetClass="exit" presetSubtype="32" fill="hold" grpId="1" nodeType="withEffect">
                                  <p:stCondLst>
                                    <p:cond delay="0"/>
                                  </p:stCondLst>
                                  <p:childTnLst>
                                    <p:anim calcmode="lin" valueType="num">
                                      <p:cBhvr>
                                        <p:cTn id="42" dur="500"/>
                                        <p:tgtEl>
                                          <p:spTgt spid="13"/>
                                        </p:tgtEl>
                                        <p:attrNameLst>
                                          <p:attrName>ppt_w</p:attrName>
                                        </p:attrNameLst>
                                      </p:cBhvr>
                                      <p:tavLst>
                                        <p:tav tm="0">
                                          <p:val>
                                            <p:strVal val="ppt_w"/>
                                          </p:val>
                                        </p:tav>
                                        <p:tav tm="100000">
                                          <p:val>
                                            <p:fltVal val="0"/>
                                          </p:val>
                                        </p:tav>
                                      </p:tavLst>
                                    </p:anim>
                                    <p:anim calcmode="lin" valueType="num">
                                      <p:cBhvr>
                                        <p:cTn id="43" dur="500"/>
                                        <p:tgtEl>
                                          <p:spTgt spid="13"/>
                                        </p:tgtEl>
                                        <p:attrNameLst>
                                          <p:attrName>ppt_h</p:attrName>
                                        </p:attrNameLst>
                                      </p:cBhvr>
                                      <p:tavLst>
                                        <p:tav tm="0">
                                          <p:val>
                                            <p:strVal val="ppt_h"/>
                                          </p:val>
                                        </p:tav>
                                        <p:tav tm="100000">
                                          <p:val>
                                            <p:fltVal val="0"/>
                                          </p:val>
                                        </p:tav>
                                      </p:tavLst>
                                    </p:anim>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53" presetClass="exit" presetSubtype="32" fill="hold" nodeType="withEffect">
                                  <p:stCondLst>
                                    <p:cond delay="0"/>
                                  </p:stCondLst>
                                  <p:childTnLst>
                                    <p:anim calcmode="lin" valueType="num">
                                      <p:cBhvr>
                                        <p:cTn id="47" dur="500"/>
                                        <p:tgtEl>
                                          <p:spTgt spid="2"/>
                                        </p:tgtEl>
                                        <p:attrNameLst>
                                          <p:attrName>ppt_w</p:attrName>
                                        </p:attrNameLst>
                                      </p:cBhvr>
                                      <p:tavLst>
                                        <p:tav tm="0">
                                          <p:val>
                                            <p:strVal val="ppt_w"/>
                                          </p:val>
                                        </p:tav>
                                        <p:tav tm="100000">
                                          <p:val>
                                            <p:fltVal val="0"/>
                                          </p:val>
                                        </p:tav>
                                      </p:tavLst>
                                    </p:anim>
                                    <p:anim calcmode="lin" valueType="num">
                                      <p:cBhvr>
                                        <p:cTn id="48" dur="500"/>
                                        <p:tgtEl>
                                          <p:spTgt spid="2"/>
                                        </p:tgtEl>
                                        <p:attrNameLst>
                                          <p:attrName>ppt_h</p:attrName>
                                        </p:attrNameLst>
                                      </p:cBhvr>
                                      <p:tavLst>
                                        <p:tav tm="0">
                                          <p:val>
                                            <p:strVal val="ppt_h"/>
                                          </p:val>
                                        </p:tav>
                                        <p:tav tm="100000">
                                          <p:val>
                                            <p:fltVal val="0"/>
                                          </p:val>
                                        </p:tav>
                                      </p:tavLst>
                                    </p:anim>
                                    <p:animEffect transition="out" filter="fade">
                                      <p:cBhvr>
                                        <p:cTn id="49" dur="500"/>
                                        <p:tgtEl>
                                          <p:spTgt spid="2"/>
                                        </p:tgtEl>
                                      </p:cBhvr>
                                    </p:animEffect>
                                    <p:set>
                                      <p:cBhvr>
                                        <p:cTn id="50" dur="1" fill="hold">
                                          <p:stCondLst>
                                            <p:cond delay="499"/>
                                          </p:stCondLst>
                                        </p:cTn>
                                        <p:tgtEl>
                                          <p:spTgt spid="2"/>
                                        </p:tgtEl>
                                        <p:attrNameLst>
                                          <p:attrName>style.visibility</p:attrName>
                                        </p:attrNameLst>
                                      </p:cBhvr>
                                      <p:to>
                                        <p:strVal val="hidden"/>
                                      </p:to>
                                    </p:set>
                                  </p:childTnLst>
                                </p:cTn>
                              </p:par>
                            </p:childTnLst>
                          </p:cTn>
                        </p:par>
                        <p:par>
                          <p:cTn id="51" fill="hold">
                            <p:stCondLst>
                              <p:cond delay="500"/>
                            </p:stCondLst>
                            <p:childTnLst>
                              <p:par>
                                <p:cTn id="52" presetID="53" presetClass="entr" presetSubtype="16"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Effect transition="in" filter="fade">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863841" y="6312959"/>
            <a:ext cx="2560320" cy="316441"/>
          </a:xfrm>
        </p:spPr>
        <p:txBody>
          <a:bodyPr/>
          <a:lstStyle/>
          <a:p>
            <a:fld id="{A4827226-B2DA-46EC-8F7B-3176FBF1FC80}" type="slidenum">
              <a:rPr lang="en-US" smtClean="0"/>
              <a:t>5</a:t>
            </a:fld>
            <a:endParaRPr lang="en-US"/>
          </a:p>
        </p:txBody>
      </p:sp>
      <p:sp>
        <p:nvSpPr>
          <p:cNvPr id="4" name="Rounded Rectangular Callout 3"/>
          <p:cNvSpPr/>
          <p:nvPr/>
        </p:nvSpPr>
        <p:spPr>
          <a:xfrm rot="3084173">
            <a:off x="-508753" y="2733569"/>
            <a:ext cx="5431816" cy="1208998"/>
          </a:xfrm>
          <a:prstGeom prst="wedgeRoundRectCallout">
            <a:avLst>
              <a:gd name="adj1" fmla="val 62718"/>
              <a:gd name="adj2" fmla="val -127941"/>
              <a:gd name="adj3" fmla="val 16667"/>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solidFill>
                  <a:srgbClr val="002060"/>
                </a:solidFill>
                <a:latin typeface="Book Antiqua" pitchFamily="18" charset="0"/>
              </a:rPr>
              <a:t>Our today’s  </a:t>
            </a:r>
          </a:p>
          <a:p>
            <a:pPr algn="ctr"/>
            <a:r>
              <a:rPr lang="en-US" sz="3200" b="1" dirty="0" smtClean="0">
                <a:solidFill>
                  <a:srgbClr val="002060"/>
                </a:solidFill>
                <a:latin typeface="Book Antiqua" pitchFamily="18" charset="0"/>
              </a:rPr>
              <a:t>lesson is</a:t>
            </a:r>
            <a:endParaRPr lang="en-US" sz="3200" b="1" dirty="0">
              <a:solidFill>
                <a:srgbClr val="002060"/>
              </a:solidFill>
              <a:latin typeface="Book Antiqua" pitchFamily="18" charset="0"/>
            </a:endParaRPr>
          </a:p>
        </p:txBody>
      </p:sp>
      <p:sp>
        <p:nvSpPr>
          <p:cNvPr id="5" name="Rounded Rectangular Callout 4"/>
          <p:cNvSpPr/>
          <p:nvPr/>
        </p:nvSpPr>
        <p:spPr>
          <a:xfrm rot="18540672">
            <a:off x="6290180" y="2767707"/>
            <a:ext cx="5132461" cy="1289588"/>
          </a:xfrm>
          <a:prstGeom prst="wedgeRoundRectCallout">
            <a:avLst>
              <a:gd name="adj1" fmla="val -65213"/>
              <a:gd name="adj2" fmla="val -119820"/>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600" b="1" dirty="0" smtClean="0">
                <a:latin typeface="Book Antiqua" pitchFamily="18" charset="0"/>
              </a:rPr>
              <a:t>Return of the native</a:t>
            </a:r>
          </a:p>
          <a:p>
            <a:pPr algn="ctr"/>
            <a:r>
              <a:rPr lang="en-US" sz="3600" b="1" dirty="0" smtClean="0">
                <a:latin typeface="Book Antiqua" pitchFamily="18" charset="0"/>
              </a:rPr>
              <a:t>Unit-12, Lesson-3</a:t>
            </a:r>
            <a:endParaRPr lang="en-US" sz="3600" b="1" dirty="0">
              <a:latin typeface="Book Antiqua"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89300" y="732853"/>
            <a:ext cx="4495800" cy="3000947"/>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3286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Ribbon 2"/>
          <p:cNvSpPr/>
          <p:nvPr/>
        </p:nvSpPr>
        <p:spPr>
          <a:xfrm>
            <a:off x="1143000" y="609600"/>
            <a:ext cx="8534400" cy="1905000"/>
          </a:xfrm>
          <a:prstGeom prst="ribbon">
            <a:avLst>
              <a:gd name="adj1" fmla="val 16667"/>
              <a:gd name="adj2" fmla="val 70536"/>
            </a:avLst>
          </a:prstGeom>
          <a:solidFill>
            <a:srgbClr val="002060"/>
          </a:solidFill>
          <a:ln w="101600" cap="sq" cmpd="dbl">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Book Antiqua" pitchFamily="18" charset="0"/>
              </a:rPr>
              <a:t>Learning outcomes</a:t>
            </a:r>
            <a:endParaRPr lang="en-US" sz="3600" b="1" dirty="0">
              <a:latin typeface="Book Antiqua" pitchFamily="18" charset="0"/>
            </a:endParaRPr>
          </a:p>
        </p:txBody>
      </p:sp>
      <p:sp>
        <p:nvSpPr>
          <p:cNvPr id="4" name="TextBox 3"/>
          <p:cNvSpPr txBox="1"/>
          <p:nvPr/>
        </p:nvSpPr>
        <p:spPr>
          <a:xfrm>
            <a:off x="990600" y="2984718"/>
            <a:ext cx="9296400" cy="1815882"/>
          </a:xfrm>
          <a:prstGeom prst="rect">
            <a:avLst/>
          </a:prstGeom>
          <a:noFill/>
        </p:spPr>
        <p:txBody>
          <a:bodyPr wrap="square" rtlCol="0">
            <a:spAutoFit/>
          </a:bodyPr>
          <a:lstStyle/>
          <a:p>
            <a:r>
              <a:rPr lang="en-US" sz="2800" b="1" dirty="0" smtClean="0">
                <a:latin typeface="Book Antiqua" pitchFamily="18" charset="0"/>
              </a:rPr>
              <a:t>After studied this lesson, we will be able to –</a:t>
            </a:r>
          </a:p>
          <a:p>
            <a:pPr marL="457200" indent="-457200">
              <a:buFont typeface="Wingdings" pitchFamily="2" charset="2"/>
              <a:buChar char="Ø"/>
            </a:pPr>
            <a:r>
              <a:rPr lang="en-US" sz="2800" b="1" dirty="0" smtClean="0">
                <a:latin typeface="Book Antiqua" pitchFamily="18" charset="0"/>
              </a:rPr>
              <a:t>ask and answer questions</a:t>
            </a:r>
          </a:p>
          <a:p>
            <a:pPr marL="457200" indent="-457200">
              <a:buFont typeface="Wingdings" pitchFamily="2" charset="2"/>
              <a:buChar char="Ø"/>
            </a:pPr>
            <a:r>
              <a:rPr lang="en-US" sz="2800" b="1" dirty="0" smtClean="0">
                <a:latin typeface="Book Antiqua" pitchFamily="18" charset="0"/>
              </a:rPr>
              <a:t>read and understand the text through silent reading</a:t>
            </a:r>
          </a:p>
          <a:p>
            <a:pPr marL="457200" indent="-457200">
              <a:buFont typeface="Wingdings" pitchFamily="2" charset="2"/>
              <a:buChar char="Ø"/>
            </a:pPr>
            <a:r>
              <a:rPr lang="en-US" sz="2800" b="1" dirty="0" smtClean="0">
                <a:latin typeface="Book Antiqua" pitchFamily="18" charset="0"/>
              </a:rPr>
              <a:t>work in pairs to relate the theme to roots</a:t>
            </a:r>
            <a:endParaRPr lang="en-US" sz="2800" b="1" dirty="0">
              <a:latin typeface="Book Antiqua" pitchFamily="18" charset="0"/>
            </a:endParaRPr>
          </a:p>
        </p:txBody>
      </p:sp>
      <p:sp>
        <p:nvSpPr>
          <p:cNvPr id="5" name="Oval 4"/>
          <p:cNvSpPr/>
          <p:nvPr/>
        </p:nvSpPr>
        <p:spPr>
          <a:xfrm>
            <a:off x="2946400" y="1219200"/>
            <a:ext cx="5029200" cy="1066800"/>
          </a:xfrm>
          <a:prstGeom prst="ellipse">
            <a:avLst/>
          </a:prstGeom>
          <a:noFill/>
          <a:ln w="1016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79676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107680" y="5508841"/>
            <a:ext cx="2560320" cy="316441"/>
          </a:xfrm>
        </p:spPr>
        <p:txBody>
          <a:bodyPr/>
          <a:lstStyle/>
          <a:p>
            <a:fld id="{A4827226-B2DA-46EC-8F7B-3176FBF1FC80}" type="slidenum">
              <a:rPr lang="en-US" smtClean="0"/>
              <a:t>7</a:t>
            </a:fld>
            <a:endParaRPr lang="en-US"/>
          </a:p>
        </p:txBody>
      </p:sp>
      <p:sp>
        <p:nvSpPr>
          <p:cNvPr id="3" name="TextBox 2"/>
          <p:cNvSpPr txBox="1"/>
          <p:nvPr/>
        </p:nvSpPr>
        <p:spPr>
          <a:xfrm>
            <a:off x="637539" y="228600"/>
            <a:ext cx="9588500" cy="584775"/>
          </a:xfrm>
          <a:prstGeom prst="rect">
            <a:avLst/>
          </a:prstGeom>
          <a:noFill/>
          <a:ln>
            <a:solidFill>
              <a:schemeClr val="tx1"/>
            </a:solidFill>
          </a:ln>
        </p:spPr>
        <p:txBody>
          <a:bodyPr wrap="square" rtlCol="0">
            <a:spAutoFit/>
          </a:bodyPr>
          <a:lstStyle/>
          <a:p>
            <a:pPr algn="ctr"/>
            <a:r>
              <a:rPr lang="en-US" sz="3200" b="1" dirty="0" smtClean="0">
                <a:latin typeface="Book Antiqua" pitchFamily="18" charset="0"/>
              </a:rPr>
              <a:t>Do you know them?</a:t>
            </a:r>
            <a:endParaRPr lang="en-US" sz="3200" b="1" dirty="0">
              <a:latin typeface="Book Antiqua" pitchFamily="18"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a:ext>
            </a:extLst>
          </a:blip>
          <a:srcRect l="16686" r="21724"/>
          <a:stretch/>
        </p:blipFill>
        <p:spPr>
          <a:xfrm>
            <a:off x="3888739" y="914400"/>
            <a:ext cx="3136900" cy="4648200"/>
          </a:xfrm>
          <a:prstGeom prst="rect">
            <a:avLst/>
          </a:prstGeom>
          <a:ln>
            <a:solidFill>
              <a:schemeClr val="tx1"/>
            </a:solidFill>
          </a:ln>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l="13686" t="204" r="12522" b="21591"/>
          <a:stretch/>
        </p:blipFill>
        <p:spPr>
          <a:xfrm>
            <a:off x="650239" y="914400"/>
            <a:ext cx="3149600" cy="4648200"/>
          </a:xfrm>
          <a:prstGeom prst="rect">
            <a:avLst/>
          </a:prstGeom>
          <a:ln>
            <a:solidFill>
              <a:schemeClr val="tx1"/>
            </a:solidFill>
          </a:ln>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t="10684" b="1449"/>
          <a:stretch/>
        </p:blipFill>
        <p:spPr>
          <a:xfrm>
            <a:off x="7116599" y="914400"/>
            <a:ext cx="3109440" cy="4648200"/>
          </a:xfrm>
          <a:prstGeom prst="rect">
            <a:avLst/>
          </a:prstGeom>
          <a:ln>
            <a:solidFill>
              <a:schemeClr val="tx1"/>
            </a:solidFill>
          </a:ln>
        </p:spPr>
      </p:pic>
    </p:spTree>
    <p:extLst>
      <p:ext uri="{BB962C8B-B14F-4D97-AF65-F5344CB8AC3E}">
        <p14:creationId xmlns:p14="http://schemas.microsoft.com/office/powerpoint/2010/main" val="225358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863841" y="5390843"/>
            <a:ext cx="2560320" cy="316441"/>
          </a:xfrm>
        </p:spPr>
        <p:txBody>
          <a:bodyPr/>
          <a:lstStyle/>
          <a:p>
            <a:fld id="{A4827226-B2DA-46EC-8F7B-3176FBF1FC80}" type="slidenum">
              <a:rPr lang="en-US" smtClean="0"/>
              <a:t>8</a:t>
            </a:fld>
            <a:endParaRPr lang="en-US"/>
          </a:p>
        </p:txBody>
      </p:sp>
      <p:sp>
        <p:nvSpPr>
          <p:cNvPr id="3" name="Oval 2"/>
          <p:cNvSpPr/>
          <p:nvPr/>
        </p:nvSpPr>
        <p:spPr>
          <a:xfrm>
            <a:off x="1447800" y="1676400"/>
            <a:ext cx="7772400" cy="1956375"/>
          </a:xfrm>
          <a:prstGeom prst="ellipse">
            <a:avLst/>
          </a:prstGeom>
          <a:noFill/>
          <a:ln w="63500"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smtClean="0">
                <a:latin typeface="Book Antiqua" pitchFamily="18" charset="0"/>
              </a:rPr>
              <a:t>Who composed Sonnet among them?</a:t>
            </a:r>
            <a:endParaRPr lang="en-US" sz="3200" b="1" dirty="0">
              <a:latin typeface="Book Antiqua" pitchFamily="18" charset="0"/>
            </a:endParaRPr>
          </a:p>
        </p:txBody>
      </p:sp>
      <p:sp>
        <p:nvSpPr>
          <p:cNvPr id="10" name="TextBox 9"/>
          <p:cNvSpPr txBox="1"/>
          <p:nvPr/>
        </p:nvSpPr>
        <p:spPr>
          <a:xfrm>
            <a:off x="4876800" y="5638800"/>
            <a:ext cx="5943600" cy="5638800"/>
          </a:xfrm>
          <a:prstGeom prst="rect">
            <a:avLst/>
          </a:prstGeom>
          <a:noFill/>
        </p:spPr>
        <p:txBody>
          <a:bodyPr wrap="square" rtlCol="0">
            <a:prstTxWarp prst="textArchDown">
              <a:avLst/>
            </a:prstTxWarp>
            <a:spAutoFit/>
          </a:bodyPr>
          <a:lstStyle/>
          <a:p>
            <a:pPr algn="ctr"/>
            <a:r>
              <a:rPr lang="en-US" sz="3600" b="1" dirty="0" smtClean="0">
                <a:latin typeface="Book Antiqua" pitchFamily="18" charset="0"/>
              </a:rPr>
              <a:t>Michael </a:t>
            </a:r>
            <a:r>
              <a:rPr lang="en-US" sz="3600" b="1" dirty="0" err="1" smtClean="0">
                <a:latin typeface="Book Antiqua" pitchFamily="18" charset="0"/>
              </a:rPr>
              <a:t>Madhusudan</a:t>
            </a:r>
            <a:r>
              <a:rPr lang="en-US" sz="3600" b="1" dirty="0" smtClean="0">
                <a:latin typeface="Book Antiqua" pitchFamily="18" charset="0"/>
              </a:rPr>
              <a:t> </a:t>
            </a:r>
            <a:r>
              <a:rPr lang="en-US" sz="3600" b="1" dirty="0" err="1" smtClean="0">
                <a:latin typeface="Book Antiqua" pitchFamily="18" charset="0"/>
              </a:rPr>
              <a:t>Dutt</a:t>
            </a:r>
            <a:endParaRPr lang="en-US" sz="3600" b="1" dirty="0">
              <a:latin typeface="Book Antiqua" pitchFamily="18"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a:ext>
            </a:extLst>
          </a:blip>
          <a:srcRect t="-1" b="6088"/>
          <a:stretch/>
        </p:blipFill>
        <p:spPr>
          <a:xfrm>
            <a:off x="2708595" y="228600"/>
            <a:ext cx="5250809" cy="5098004"/>
          </a:xfrm>
          <a:prstGeom prst="ellipse">
            <a:avLst/>
          </a:prstGeom>
          <a:ln w="635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2764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repeatCount="400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Effect transition="in" filter="fade">
                                      <p:cBhvr>
                                        <p:cTn id="16" dur="1000"/>
                                        <p:tgtEl>
                                          <p:spTgt spid="9"/>
                                        </p:tgtEl>
                                      </p:cBhvr>
                                    </p:animEffect>
                                  </p:childTnLst>
                                </p:cTn>
                              </p:par>
                              <p:par>
                                <p:cTn id="17" presetID="26" presetClass="emph" presetSubtype="0" repeatCount="4000" fill="hold" nodeType="withEffect">
                                  <p:stCondLst>
                                    <p:cond delay="0"/>
                                  </p:stCondLst>
                                  <p:childTnLst>
                                    <p:animEffect transition="out" filter="fade">
                                      <p:cBhvr>
                                        <p:cTn id="18" dur="1000" tmFilter="0, 0; .2, .5; .8, .5; 1, 0"/>
                                        <p:tgtEl>
                                          <p:spTgt spid="9"/>
                                        </p:tgtEl>
                                      </p:cBhvr>
                                    </p:animEffect>
                                    <p:animScale>
                                      <p:cBhvr>
                                        <p:cTn id="19" dur="500" autoRev="1" fill="hold"/>
                                        <p:tgtEl>
                                          <p:spTgt spid="9"/>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358900" y="1219200"/>
            <a:ext cx="8229600" cy="3124200"/>
          </a:xfrm>
          <a:prstGeom prst="ellipse">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smtClean="0">
                <a:latin typeface="Book Antiqua" pitchFamily="18" charset="0"/>
              </a:rPr>
              <a:t>Let us know something about Michael </a:t>
            </a:r>
            <a:r>
              <a:rPr lang="en-US" sz="3200" b="1" dirty="0" err="1" smtClean="0">
                <a:latin typeface="Book Antiqua" pitchFamily="18" charset="0"/>
              </a:rPr>
              <a:t>Madhusudan</a:t>
            </a:r>
            <a:r>
              <a:rPr lang="en-US" sz="3200" b="1" dirty="0" smtClean="0">
                <a:latin typeface="Book Antiqua" pitchFamily="18" charset="0"/>
              </a:rPr>
              <a:t> </a:t>
            </a:r>
            <a:r>
              <a:rPr lang="en-US" sz="3200" b="1" dirty="0" err="1" smtClean="0">
                <a:latin typeface="Book Antiqua" pitchFamily="18" charset="0"/>
              </a:rPr>
              <a:t>Dutt</a:t>
            </a:r>
            <a:r>
              <a:rPr lang="en-US" sz="3200" b="1" dirty="0" smtClean="0">
                <a:latin typeface="Book Antiqua" pitchFamily="18" charset="0"/>
              </a:rPr>
              <a:t> in  a video.</a:t>
            </a:r>
            <a:endParaRPr lang="en-US" sz="3200" b="1" dirty="0">
              <a:latin typeface="Book Antiqua" pitchFamily="18" charset="0"/>
            </a:endParaRPr>
          </a:p>
        </p:txBody>
      </p:sp>
    </p:spTree>
    <p:extLst>
      <p:ext uri="{BB962C8B-B14F-4D97-AF65-F5344CB8AC3E}">
        <p14:creationId xmlns:p14="http://schemas.microsoft.com/office/powerpoint/2010/main" val="39634465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1412</TotalTime>
  <Words>2180</Words>
  <Application>Microsoft Office PowerPoint</Application>
  <PresentationFormat>Custom</PresentationFormat>
  <Paragraphs>260</Paragraphs>
  <Slides>35</Slides>
  <Notes>35</Notes>
  <HiddenSlides>4</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User</cp:lastModifiedBy>
  <cp:revision>160</cp:revision>
  <dcterms:created xsi:type="dcterms:W3CDTF">2013-08-26T13:07:27Z</dcterms:created>
  <dcterms:modified xsi:type="dcterms:W3CDTF">2016-12-21T05:29:25Z</dcterms:modified>
</cp:coreProperties>
</file>